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59" r:id="rId4"/>
    <p:sldId id="277" r:id="rId5"/>
    <p:sldId id="271" r:id="rId6"/>
    <p:sldId id="272" r:id="rId7"/>
    <p:sldId id="273" r:id="rId8"/>
    <p:sldId id="274" r:id="rId9"/>
    <p:sldId id="262" r:id="rId10"/>
    <p:sldId id="263" r:id="rId11"/>
    <p:sldId id="264" r:id="rId12"/>
    <p:sldId id="265" r:id="rId13"/>
    <p:sldId id="266" r:id="rId14"/>
    <p:sldId id="267" r:id="rId15"/>
    <p:sldId id="268" r:id="rId16"/>
    <p:sldId id="269" r:id="rId17"/>
    <p:sldId id="270"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514D"/>
    <a:srgbClr val="1F9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1" d="100"/>
          <a:sy n="111" d="100"/>
        </p:scale>
        <p:origin x="151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F9EB9-ECDA-4570-A985-03277AED75A0}" type="datetimeFigureOut">
              <a:rPr lang="en-US" smtClean="0"/>
              <a:t>8/29/2017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F9DCE-11BF-44CD-A61D-924E8ABDF287}" type="slidenum">
              <a:rPr lang="en-US" smtClean="0"/>
              <a:t>‹#›</a:t>
            </a:fld>
            <a:endParaRPr lang="en-US"/>
          </a:p>
        </p:txBody>
      </p:sp>
    </p:spTree>
    <p:extLst>
      <p:ext uri="{BB962C8B-B14F-4D97-AF65-F5344CB8AC3E}">
        <p14:creationId xmlns:p14="http://schemas.microsoft.com/office/powerpoint/2010/main" val="325264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663825"/>
            <a:ext cx="9144000" cy="1069975"/>
          </a:xfrm>
          <a:solidFill>
            <a:srgbClr val="413152"/>
          </a:solidFill>
        </p:spPr>
        <p:txBody>
          <a:bodyPr>
            <a:noAutofit/>
          </a:bodyPr>
          <a:lstStyle>
            <a:lvl1pPr>
              <a:defRPr sz="44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371600" y="4648200"/>
            <a:ext cx="6400800" cy="12192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and Title</a:t>
            </a:r>
          </a:p>
        </p:txBody>
      </p:sp>
      <p:sp>
        <p:nvSpPr>
          <p:cNvPr id="5" name="Footer Placeholder 4"/>
          <p:cNvSpPr>
            <a:spLocks noGrp="1"/>
          </p:cNvSpPr>
          <p:nvPr>
            <p:ph type="ftr" sz="quarter" idx="11"/>
          </p:nvPr>
        </p:nvSpPr>
        <p:spPr>
          <a:xfrm>
            <a:off x="76200" y="6356350"/>
            <a:ext cx="9067800" cy="365125"/>
          </a:xfrm>
        </p:spPr>
        <p:txBody>
          <a:bodyPr/>
          <a:lstStyle>
            <a:lvl1pPr>
              <a:defRPr cap="small" spc="1400" baseline="0">
                <a:solidFill>
                  <a:srgbClr val="413152"/>
                </a:solidFill>
              </a:defRPr>
            </a:lvl1pPr>
          </a:lstStyle>
          <a:p>
            <a:r>
              <a:rPr lang="en-US"/>
              <a:t>Western Electricity Coordinating Council</a:t>
            </a:r>
            <a:endParaRPr lang="en-US" dirty="0"/>
          </a:p>
        </p:txBody>
      </p:sp>
      <p:pic>
        <p:nvPicPr>
          <p:cNvPr id="4" name="Picture 2" descr="C:\Users\hrasmussen\Desktop\Projects_2\2014 Completed\WECC_Logo_NEW_topheavy.jpg"/>
          <p:cNvPicPr>
            <a:picLocks noChangeAspect="1" noChangeArrowheads="1"/>
          </p:cNvPicPr>
          <p:nvPr/>
        </p:nvPicPr>
        <p:blipFill rotWithShape="1">
          <a:blip r:embed="rId2">
            <a:extLst>
              <a:ext uri="{28A0092B-C50C-407E-A947-70E740481C1C}">
                <a14:useLocalDpi xmlns:a14="http://schemas.microsoft.com/office/drawing/2010/main" val="0"/>
              </a:ext>
            </a:extLst>
          </a:blip>
          <a:srcRect l="27222"/>
          <a:stretch/>
        </p:blipFill>
        <p:spPr bwMode="auto">
          <a:xfrm>
            <a:off x="2743200" y="381000"/>
            <a:ext cx="427809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219200" y="661307"/>
            <a:ext cx="1600200" cy="1502161"/>
          </a:xfrm>
          <a:prstGeom prst="rect">
            <a:avLst/>
          </a:prstGeom>
        </p:spPr>
      </p:pic>
    </p:spTree>
    <p:extLst>
      <p:ext uri="{BB962C8B-B14F-4D97-AF65-F5344CB8AC3E}">
        <p14:creationId xmlns:p14="http://schemas.microsoft.com/office/powerpoint/2010/main" val="164471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act Slide">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356350"/>
            <a:ext cx="9144000" cy="365125"/>
          </a:xfrm>
        </p:spPr>
        <p:txBody>
          <a:bodyPr/>
          <a:lstStyle>
            <a:lvl1pPr>
              <a:defRPr cap="small" spc="1400" baseline="0">
                <a:solidFill>
                  <a:srgbClr val="1F9DAF"/>
                </a:solidFill>
              </a:defRPr>
            </a:lvl1pPr>
          </a:lstStyle>
          <a:p>
            <a:r>
              <a:rPr lang="en-US" dirty="0"/>
              <a:t>Western Electricity Coordinating Council</a:t>
            </a:r>
          </a:p>
        </p:txBody>
      </p:sp>
      <p:sp>
        <p:nvSpPr>
          <p:cNvPr id="8" name="Slide Number Placeholder 3"/>
          <p:cNvSpPr>
            <a:spLocks noGrp="1"/>
          </p:cNvSpPr>
          <p:nvPr>
            <p:ph type="sldNum" sz="quarter" idx="12"/>
          </p:nvPr>
        </p:nvSpPr>
        <p:spPr>
          <a:xfrm>
            <a:off x="7848600" y="-44115"/>
            <a:ext cx="8382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10" name="Text Placeholder 9"/>
          <p:cNvSpPr>
            <a:spLocks noGrp="1"/>
          </p:cNvSpPr>
          <p:nvPr>
            <p:ph type="body" sz="quarter" idx="13"/>
          </p:nvPr>
        </p:nvSpPr>
        <p:spPr>
          <a:xfrm>
            <a:off x="1257300" y="2057400"/>
            <a:ext cx="6629400" cy="3505200"/>
          </a:xfrm>
        </p:spPr>
        <p:txBody>
          <a:bodyPr anchor="ctr">
            <a:noAutofit/>
          </a:bodyPr>
          <a:lstStyle>
            <a:lvl1pPr marL="0" indent="0" algn="ctr">
              <a:spcBef>
                <a:spcPts val="0"/>
              </a:spcBef>
              <a:buNone/>
              <a:defRPr b="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11" name="Title 1"/>
          <p:cNvSpPr>
            <a:spLocks noGrp="1"/>
          </p:cNvSpPr>
          <p:nvPr>
            <p:ph type="title" hasCustomPrompt="1"/>
          </p:nvPr>
        </p:nvSpPr>
        <p:spPr>
          <a:xfrm>
            <a:off x="0" y="274638"/>
            <a:ext cx="9144000" cy="1143000"/>
          </a:xfrm>
          <a:solidFill>
            <a:srgbClr val="1F9DAF"/>
          </a:solidFill>
        </p:spPr>
        <p:txBody>
          <a:bodyPr/>
          <a:lstStyle>
            <a:lvl1pPr>
              <a:defRPr baseline="0">
                <a:solidFill>
                  <a:schemeClr val="bg1"/>
                </a:solidFill>
              </a:defRPr>
            </a:lvl1pPr>
          </a:lstStyle>
          <a:p>
            <a:r>
              <a:rPr lang="en-US" dirty="0"/>
              <a:t>Presenter Contact Information</a:t>
            </a:r>
          </a:p>
        </p:txBody>
      </p:sp>
    </p:spTree>
    <p:extLst>
      <p:ext uri="{BB962C8B-B14F-4D97-AF65-F5344CB8AC3E}">
        <p14:creationId xmlns:p14="http://schemas.microsoft.com/office/powerpoint/2010/main" val="275725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277584"/>
            <a:ext cx="9144000" cy="1143000"/>
          </a:xfrm>
          <a:prstGeom prst="rect">
            <a:avLst/>
          </a:prstGeom>
          <a:solidFill>
            <a:srgbClr val="41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274638"/>
            <a:ext cx="9144000" cy="1143000"/>
          </a:xfrm>
          <a:noFill/>
        </p:spPr>
        <p:txBody>
          <a:bodyPr/>
          <a:lstStyle>
            <a:lvl1pPr>
              <a:defRPr>
                <a:solidFill>
                  <a:schemeClr val="bg1"/>
                </a:solidFill>
              </a:defRPr>
            </a:lvl1pPr>
          </a:lstStyle>
          <a:p>
            <a:r>
              <a:rPr lang="en-US" dirty="0"/>
              <a:t>Slide Title</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48600" y="-44116"/>
            <a:ext cx="8382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8" name="Footer Placeholder 4"/>
          <p:cNvSpPr>
            <a:spLocks noGrp="1"/>
          </p:cNvSpPr>
          <p:nvPr>
            <p:ph type="ftr" sz="quarter" idx="11"/>
          </p:nvPr>
        </p:nvSpPr>
        <p:spPr>
          <a:xfrm>
            <a:off x="0" y="6356350"/>
            <a:ext cx="9144000" cy="365125"/>
          </a:xfrm>
        </p:spPr>
        <p:txBody>
          <a:bodyPr/>
          <a:lstStyle>
            <a:lvl1pPr>
              <a:defRPr cap="small" spc="1400" baseline="0">
                <a:solidFill>
                  <a:srgbClr val="413152"/>
                </a:solidFill>
              </a:defRPr>
            </a:lvl1pPr>
          </a:lstStyle>
          <a:p>
            <a:r>
              <a:rPr lang="en-US"/>
              <a:t>Western Electricity Coordinating Council</a:t>
            </a:r>
            <a:endParaRPr lang="en-US" dirty="0"/>
          </a:p>
        </p:txBody>
      </p:sp>
      <p:grpSp>
        <p:nvGrpSpPr>
          <p:cNvPr id="7" name="Group 6"/>
          <p:cNvGrpSpPr/>
          <p:nvPr/>
        </p:nvGrpSpPr>
        <p:grpSpPr>
          <a:xfrm rot="9971834">
            <a:off x="7714364" y="-61818"/>
            <a:ext cx="1282683" cy="1299164"/>
            <a:chOff x="316356" y="3780663"/>
            <a:chExt cx="1016731" cy="978737"/>
          </a:xfrm>
          <a:solidFill>
            <a:schemeClr val="bg2"/>
          </a:solidFill>
        </p:grpSpPr>
        <p:sp>
          <p:nvSpPr>
            <p:cNvPr id="9" name="Oval 8"/>
            <p:cNvSpPr/>
            <p:nvPr/>
          </p:nvSpPr>
          <p:spPr>
            <a:xfrm rot="560488">
              <a:off x="602717" y="419085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a:stCxn id="9" idx="7"/>
              <a:endCxn id="11" idx="3"/>
            </p:cNvCxnSpPr>
            <p:nvPr/>
          </p:nvCxnSpPr>
          <p:spPr>
            <a:xfrm rot="11628166" flipH="1">
              <a:off x="792561" y="4043462"/>
              <a:ext cx="203751" cy="211159"/>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rot="1134718">
              <a:off x="1013706" y="3970094"/>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p:nvSpPr>
          <p:spPr>
            <a:xfrm>
              <a:off x="439202" y="441292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1269079" y="433909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a:stCxn id="9" idx="1"/>
              <a:endCxn id="16" idx="4"/>
            </p:cNvCxnSpPr>
            <p:nvPr/>
          </p:nvCxnSpPr>
          <p:spPr>
            <a:xfrm rot="11628166">
              <a:off x="481602" y="3970746"/>
              <a:ext cx="190079" cy="21939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7"/>
              <a:endCxn id="9" idx="3"/>
            </p:cNvCxnSpPr>
            <p:nvPr/>
          </p:nvCxnSpPr>
          <p:spPr>
            <a:xfrm rot="11628166" flipH="1">
              <a:off x="490743" y="4321333"/>
              <a:ext cx="116054" cy="113074"/>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66163" y="386092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p:cNvCxnSpPr>
              <a:endCxn id="11" idx="4"/>
            </p:cNvCxnSpPr>
            <p:nvPr/>
          </p:nvCxnSpPr>
          <p:spPr>
            <a:xfrm rot="11628166">
              <a:off x="975375" y="4105447"/>
              <a:ext cx="100003" cy="65395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1"/>
              <a:endCxn id="11" idx="5"/>
            </p:cNvCxnSpPr>
            <p:nvPr/>
          </p:nvCxnSpPr>
          <p:spPr>
            <a:xfrm rot="11628166">
              <a:off x="1082782" y="4121997"/>
              <a:ext cx="224513" cy="203967"/>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7"/>
              <a:endCxn id="22" idx="3"/>
            </p:cNvCxnSpPr>
            <p:nvPr/>
          </p:nvCxnSpPr>
          <p:spPr>
            <a:xfrm rot="11628166" flipH="1">
              <a:off x="552496" y="3809270"/>
              <a:ext cx="82269" cy="75462"/>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2"/>
              <a:endCxn id="21" idx="6"/>
            </p:cNvCxnSpPr>
            <p:nvPr/>
          </p:nvCxnSpPr>
          <p:spPr>
            <a:xfrm rot="11628166">
              <a:off x="359993" y="3890289"/>
              <a:ext cx="108253" cy="4141"/>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16356" y="3855216"/>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p:cNvSpPr/>
            <p:nvPr/>
          </p:nvSpPr>
          <p:spPr>
            <a:xfrm>
              <a:off x="636352" y="3780663"/>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3" name="Group 22"/>
          <p:cNvGrpSpPr/>
          <p:nvPr/>
        </p:nvGrpSpPr>
        <p:grpSpPr>
          <a:xfrm rot="787687">
            <a:off x="-48757" y="5646121"/>
            <a:ext cx="1206716" cy="1195946"/>
            <a:chOff x="425931" y="3728680"/>
            <a:chExt cx="1206716" cy="1195946"/>
          </a:xfrm>
          <a:solidFill>
            <a:srgbClr val="413152"/>
          </a:solidFill>
        </p:grpSpPr>
        <p:sp>
          <p:nvSpPr>
            <p:cNvPr id="24" name="Oval 23"/>
            <p:cNvSpPr/>
            <p:nvPr/>
          </p:nvSpPr>
          <p:spPr>
            <a:xfrm>
              <a:off x="722384" y="4278682"/>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5" name="Straight Connector 24"/>
            <p:cNvCxnSpPr>
              <a:endCxn id="26" idx="3"/>
            </p:cNvCxnSpPr>
            <p:nvPr/>
          </p:nvCxnSpPr>
          <p:spPr>
            <a:xfrm flipV="1">
              <a:off x="882488" y="4083680"/>
              <a:ext cx="343782" cy="221784"/>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rot="1134718">
              <a:off x="1219283" y="398494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Oval 26"/>
            <p:cNvSpPr/>
            <p:nvPr/>
          </p:nvSpPr>
          <p:spPr>
            <a:xfrm>
              <a:off x="519284" y="425711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p:cNvSpPr/>
            <p:nvPr/>
          </p:nvSpPr>
          <p:spPr>
            <a:xfrm>
              <a:off x="1568639" y="43201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9" name="Straight Connector 28"/>
            <p:cNvCxnSpPr>
              <a:stCxn id="24" idx="0"/>
              <a:endCxn id="31" idx="4"/>
            </p:cNvCxnSpPr>
            <p:nvPr/>
          </p:nvCxnSpPr>
          <p:spPr>
            <a:xfrm rot="20315511" flipH="1" flipV="1">
              <a:off x="721368" y="3968179"/>
              <a:ext cx="33763" cy="327980"/>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7" idx="5"/>
              <a:endCxn id="24" idx="2"/>
            </p:cNvCxnSpPr>
            <p:nvPr/>
          </p:nvCxnSpPr>
          <p:spPr>
            <a:xfrm rot="20315511">
              <a:off x="577472" y="4268742"/>
              <a:ext cx="125749" cy="128773"/>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16955" y="389421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2" name="Straight Connector 31"/>
            <p:cNvCxnSpPr>
              <a:endCxn id="26" idx="4"/>
            </p:cNvCxnSpPr>
            <p:nvPr/>
          </p:nvCxnSpPr>
          <p:spPr>
            <a:xfrm rot="20812313" flipV="1">
              <a:off x="890286" y="4161591"/>
              <a:ext cx="468120" cy="763035"/>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8" idx="1"/>
              <a:endCxn id="26" idx="5"/>
            </p:cNvCxnSpPr>
            <p:nvPr/>
          </p:nvCxnSpPr>
          <p:spPr>
            <a:xfrm rot="20812313" flipH="1" flipV="1">
              <a:off x="1345764" y="4088391"/>
              <a:ext cx="204505" cy="267829"/>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1" idx="7"/>
              <a:endCxn id="37" idx="3"/>
            </p:cNvCxnSpPr>
            <p:nvPr/>
          </p:nvCxnSpPr>
          <p:spPr>
            <a:xfrm rot="20315511" flipV="1">
              <a:off x="670038" y="3775526"/>
              <a:ext cx="66348" cy="124258"/>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1" idx="2"/>
              <a:endCxn id="36" idx="6"/>
            </p:cNvCxnSpPr>
            <p:nvPr/>
          </p:nvCxnSpPr>
          <p:spPr>
            <a:xfrm rot="20315511" flipH="1">
              <a:off x="462826" y="3969070"/>
              <a:ext cx="162955" cy="17556"/>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25931" y="399290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Oval 36"/>
            <p:cNvSpPr/>
            <p:nvPr/>
          </p:nvSpPr>
          <p:spPr>
            <a:xfrm>
              <a:off x="704723" y="372868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88758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7772400" y="-44116"/>
            <a:ext cx="9144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9" name="Rectangle 8"/>
          <p:cNvSpPr/>
          <p:nvPr/>
        </p:nvSpPr>
        <p:spPr>
          <a:xfrm>
            <a:off x="0" y="277584"/>
            <a:ext cx="9144000" cy="1143000"/>
          </a:xfrm>
          <a:prstGeom prst="rect">
            <a:avLst/>
          </a:prstGeom>
          <a:solidFill>
            <a:srgbClr val="41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0" y="274638"/>
            <a:ext cx="9144000" cy="1143000"/>
          </a:xfrm>
          <a:noFill/>
        </p:spPr>
        <p:txBody>
          <a:bodyPr/>
          <a:lstStyle>
            <a:lvl1pPr>
              <a:defRPr>
                <a:solidFill>
                  <a:schemeClr val="bg1"/>
                </a:solidFill>
              </a:defRPr>
            </a:lvl1pPr>
          </a:lstStyle>
          <a:p>
            <a:r>
              <a:rPr lang="en-US" dirty="0"/>
              <a:t>Slide Title</a:t>
            </a:r>
          </a:p>
        </p:txBody>
      </p:sp>
      <p:grpSp>
        <p:nvGrpSpPr>
          <p:cNvPr id="11" name="Group 10"/>
          <p:cNvGrpSpPr/>
          <p:nvPr/>
        </p:nvGrpSpPr>
        <p:grpSpPr>
          <a:xfrm rot="9971834">
            <a:off x="7714364" y="-61818"/>
            <a:ext cx="1282683" cy="1299164"/>
            <a:chOff x="316356" y="3780663"/>
            <a:chExt cx="1016731" cy="978737"/>
          </a:xfrm>
          <a:solidFill>
            <a:schemeClr val="bg2"/>
          </a:solidFill>
        </p:grpSpPr>
        <p:sp>
          <p:nvSpPr>
            <p:cNvPr id="12" name="Oval 11"/>
            <p:cNvSpPr/>
            <p:nvPr/>
          </p:nvSpPr>
          <p:spPr>
            <a:xfrm rot="560488">
              <a:off x="602717" y="419085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a:stCxn id="12" idx="7"/>
              <a:endCxn id="14" idx="3"/>
            </p:cNvCxnSpPr>
            <p:nvPr/>
          </p:nvCxnSpPr>
          <p:spPr>
            <a:xfrm rot="11628166" flipH="1">
              <a:off x="792561" y="4043462"/>
              <a:ext cx="203751" cy="211159"/>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rot="1134718">
              <a:off x="1013706" y="3970094"/>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p:cNvSpPr/>
            <p:nvPr/>
          </p:nvSpPr>
          <p:spPr>
            <a:xfrm>
              <a:off x="439202" y="441292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1269079" y="433909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p:cNvCxnSpPr>
              <a:stCxn id="12" idx="1"/>
              <a:endCxn id="19" idx="4"/>
            </p:cNvCxnSpPr>
            <p:nvPr/>
          </p:nvCxnSpPr>
          <p:spPr>
            <a:xfrm rot="11628166">
              <a:off x="481602" y="3970746"/>
              <a:ext cx="190079" cy="21939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7"/>
              <a:endCxn id="12" idx="3"/>
            </p:cNvCxnSpPr>
            <p:nvPr/>
          </p:nvCxnSpPr>
          <p:spPr>
            <a:xfrm rot="11628166" flipH="1">
              <a:off x="490743" y="4321333"/>
              <a:ext cx="116054" cy="113074"/>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6163" y="386092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0" name="Straight Connector 19"/>
            <p:cNvCxnSpPr>
              <a:endCxn id="14" idx="4"/>
            </p:cNvCxnSpPr>
            <p:nvPr/>
          </p:nvCxnSpPr>
          <p:spPr>
            <a:xfrm rot="11628166">
              <a:off x="975375" y="4105447"/>
              <a:ext cx="100003" cy="65395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1"/>
              <a:endCxn id="14" idx="5"/>
            </p:cNvCxnSpPr>
            <p:nvPr/>
          </p:nvCxnSpPr>
          <p:spPr>
            <a:xfrm rot="11628166">
              <a:off x="1082782" y="4121997"/>
              <a:ext cx="224513" cy="203967"/>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 idx="7"/>
              <a:endCxn id="25" idx="3"/>
            </p:cNvCxnSpPr>
            <p:nvPr/>
          </p:nvCxnSpPr>
          <p:spPr>
            <a:xfrm rot="11628166" flipH="1">
              <a:off x="552496" y="3809270"/>
              <a:ext cx="82269" cy="75462"/>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9" idx="2"/>
              <a:endCxn id="24" idx="6"/>
            </p:cNvCxnSpPr>
            <p:nvPr/>
          </p:nvCxnSpPr>
          <p:spPr>
            <a:xfrm rot="11628166">
              <a:off x="359993" y="3890289"/>
              <a:ext cx="108253" cy="4141"/>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16356" y="3855216"/>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p:cNvSpPr/>
            <p:nvPr/>
          </p:nvSpPr>
          <p:spPr>
            <a:xfrm>
              <a:off x="636352" y="3780663"/>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Footer Placeholder 4"/>
          <p:cNvSpPr>
            <a:spLocks noGrp="1"/>
          </p:cNvSpPr>
          <p:nvPr>
            <p:ph type="ftr" sz="quarter" idx="11"/>
          </p:nvPr>
        </p:nvSpPr>
        <p:spPr>
          <a:xfrm>
            <a:off x="0" y="6356350"/>
            <a:ext cx="9144000" cy="365125"/>
          </a:xfrm>
        </p:spPr>
        <p:txBody>
          <a:bodyPr/>
          <a:lstStyle>
            <a:lvl1pPr>
              <a:defRPr cap="small" spc="1400" baseline="0">
                <a:solidFill>
                  <a:srgbClr val="413152"/>
                </a:solidFill>
              </a:defRPr>
            </a:lvl1pPr>
          </a:lstStyle>
          <a:p>
            <a:r>
              <a:rPr lang="en-US"/>
              <a:t>Western Electricity Coordinating Council</a:t>
            </a:r>
            <a:endParaRPr lang="en-US" dirty="0"/>
          </a:p>
        </p:txBody>
      </p:sp>
      <p:grpSp>
        <p:nvGrpSpPr>
          <p:cNvPr id="27" name="Group 26"/>
          <p:cNvGrpSpPr/>
          <p:nvPr/>
        </p:nvGrpSpPr>
        <p:grpSpPr>
          <a:xfrm rot="787687">
            <a:off x="-48757" y="5646121"/>
            <a:ext cx="1206716" cy="1195946"/>
            <a:chOff x="425931" y="3728680"/>
            <a:chExt cx="1206716" cy="1195946"/>
          </a:xfrm>
          <a:solidFill>
            <a:srgbClr val="413152"/>
          </a:solidFill>
        </p:grpSpPr>
        <p:sp>
          <p:nvSpPr>
            <p:cNvPr id="28" name="Oval 27"/>
            <p:cNvSpPr/>
            <p:nvPr/>
          </p:nvSpPr>
          <p:spPr>
            <a:xfrm>
              <a:off x="722384" y="4278682"/>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9" name="Straight Connector 28"/>
            <p:cNvCxnSpPr>
              <a:endCxn id="30" idx="3"/>
            </p:cNvCxnSpPr>
            <p:nvPr/>
          </p:nvCxnSpPr>
          <p:spPr>
            <a:xfrm flipV="1">
              <a:off x="882488" y="4083680"/>
              <a:ext cx="343782" cy="221784"/>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rot="1134718">
              <a:off x="1219283" y="398494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Oval 30"/>
            <p:cNvSpPr/>
            <p:nvPr/>
          </p:nvSpPr>
          <p:spPr>
            <a:xfrm>
              <a:off x="519284" y="425711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p:cNvSpPr/>
            <p:nvPr/>
          </p:nvSpPr>
          <p:spPr>
            <a:xfrm>
              <a:off x="1568639" y="43201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3" name="Straight Connector 32"/>
            <p:cNvCxnSpPr>
              <a:stCxn id="28" idx="0"/>
              <a:endCxn id="35" idx="4"/>
            </p:cNvCxnSpPr>
            <p:nvPr/>
          </p:nvCxnSpPr>
          <p:spPr>
            <a:xfrm rot="20315511" flipH="1" flipV="1">
              <a:off x="721368" y="3968179"/>
              <a:ext cx="33763" cy="327980"/>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1" idx="5"/>
              <a:endCxn id="28" idx="2"/>
            </p:cNvCxnSpPr>
            <p:nvPr/>
          </p:nvCxnSpPr>
          <p:spPr>
            <a:xfrm rot="20315511">
              <a:off x="577472" y="4268742"/>
              <a:ext cx="125749" cy="128773"/>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16955" y="389421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6" name="Straight Connector 35"/>
            <p:cNvCxnSpPr>
              <a:endCxn id="30" idx="4"/>
            </p:cNvCxnSpPr>
            <p:nvPr/>
          </p:nvCxnSpPr>
          <p:spPr>
            <a:xfrm rot="20812313" flipV="1">
              <a:off x="890286" y="4161591"/>
              <a:ext cx="468120" cy="763035"/>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1"/>
              <a:endCxn id="30" idx="5"/>
            </p:cNvCxnSpPr>
            <p:nvPr/>
          </p:nvCxnSpPr>
          <p:spPr>
            <a:xfrm rot="20812313" flipH="1" flipV="1">
              <a:off x="1345764" y="4088391"/>
              <a:ext cx="204505" cy="267829"/>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5" idx="7"/>
              <a:endCxn id="41" idx="3"/>
            </p:cNvCxnSpPr>
            <p:nvPr/>
          </p:nvCxnSpPr>
          <p:spPr>
            <a:xfrm rot="20315511" flipV="1">
              <a:off x="670038" y="3775526"/>
              <a:ext cx="66348" cy="124258"/>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2"/>
              <a:endCxn id="40" idx="6"/>
            </p:cNvCxnSpPr>
            <p:nvPr/>
          </p:nvCxnSpPr>
          <p:spPr>
            <a:xfrm rot="20315511" flipH="1">
              <a:off x="462826" y="3969070"/>
              <a:ext cx="162955" cy="17556"/>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25931" y="399290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Oval 40"/>
            <p:cNvSpPr/>
            <p:nvPr/>
          </p:nvSpPr>
          <p:spPr>
            <a:xfrm>
              <a:off x="704723" y="372868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50569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Left Block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baseline="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Right Block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7772400" y="-48126"/>
            <a:ext cx="9144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11" name="Rectangle 10"/>
          <p:cNvSpPr/>
          <p:nvPr/>
        </p:nvSpPr>
        <p:spPr>
          <a:xfrm>
            <a:off x="0" y="277584"/>
            <a:ext cx="9144000" cy="1143000"/>
          </a:xfrm>
          <a:prstGeom prst="rect">
            <a:avLst/>
          </a:prstGeom>
          <a:solidFill>
            <a:srgbClr val="41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hasCustomPrompt="1"/>
          </p:nvPr>
        </p:nvSpPr>
        <p:spPr>
          <a:xfrm>
            <a:off x="0" y="274638"/>
            <a:ext cx="9144000" cy="1143000"/>
          </a:xfrm>
          <a:noFill/>
        </p:spPr>
        <p:txBody>
          <a:bodyPr/>
          <a:lstStyle>
            <a:lvl1pPr>
              <a:defRPr>
                <a:solidFill>
                  <a:schemeClr val="bg1"/>
                </a:solidFill>
              </a:defRPr>
            </a:lvl1pPr>
          </a:lstStyle>
          <a:p>
            <a:r>
              <a:rPr lang="en-US" dirty="0"/>
              <a:t>Slide Title</a:t>
            </a:r>
          </a:p>
        </p:txBody>
      </p:sp>
      <p:grpSp>
        <p:nvGrpSpPr>
          <p:cNvPr id="13" name="Group 12"/>
          <p:cNvGrpSpPr/>
          <p:nvPr/>
        </p:nvGrpSpPr>
        <p:grpSpPr>
          <a:xfrm rot="9971834">
            <a:off x="7714364" y="-61818"/>
            <a:ext cx="1282683" cy="1299164"/>
            <a:chOff x="316356" y="3780663"/>
            <a:chExt cx="1016731" cy="978737"/>
          </a:xfrm>
          <a:solidFill>
            <a:schemeClr val="bg2"/>
          </a:solidFill>
        </p:grpSpPr>
        <p:sp>
          <p:nvSpPr>
            <p:cNvPr id="14" name="Oval 13"/>
            <p:cNvSpPr/>
            <p:nvPr/>
          </p:nvSpPr>
          <p:spPr>
            <a:xfrm rot="560488">
              <a:off x="602717" y="419085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p:cNvCxnSpPr>
              <a:stCxn id="14" idx="7"/>
              <a:endCxn id="16" idx="3"/>
            </p:cNvCxnSpPr>
            <p:nvPr/>
          </p:nvCxnSpPr>
          <p:spPr>
            <a:xfrm rot="11628166" flipH="1">
              <a:off x="792561" y="4043462"/>
              <a:ext cx="203751" cy="211159"/>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rot="1134718">
              <a:off x="1013706" y="3970094"/>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p:cNvSpPr/>
            <p:nvPr/>
          </p:nvSpPr>
          <p:spPr>
            <a:xfrm>
              <a:off x="439202" y="441292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1269079" y="433909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9" name="Straight Connector 18"/>
            <p:cNvCxnSpPr>
              <a:stCxn id="14" idx="1"/>
              <a:endCxn id="21" idx="4"/>
            </p:cNvCxnSpPr>
            <p:nvPr/>
          </p:nvCxnSpPr>
          <p:spPr>
            <a:xfrm rot="11628166">
              <a:off x="481602" y="3970746"/>
              <a:ext cx="190079" cy="21939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7"/>
              <a:endCxn id="14" idx="3"/>
            </p:cNvCxnSpPr>
            <p:nvPr/>
          </p:nvCxnSpPr>
          <p:spPr>
            <a:xfrm rot="11628166" flipH="1">
              <a:off x="490743" y="4321333"/>
              <a:ext cx="116054" cy="113074"/>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66163" y="386092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2" name="Straight Connector 21"/>
            <p:cNvCxnSpPr>
              <a:endCxn id="16" idx="4"/>
            </p:cNvCxnSpPr>
            <p:nvPr/>
          </p:nvCxnSpPr>
          <p:spPr>
            <a:xfrm rot="11628166">
              <a:off x="975375" y="4105447"/>
              <a:ext cx="100003" cy="65395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1"/>
              <a:endCxn id="16" idx="5"/>
            </p:cNvCxnSpPr>
            <p:nvPr/>
          </p:nvCxnSpPr>
          <p:spPr>
            <a:xfrm rot="11628166">
              <a:off x="1082782" y="4121997"/>
              <a:ext cx="224513" cy="203967"/>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1" idx="7"/>
              <a:endCxn id="27" idx="3"/>
            </p:cNvCxnSpPr>
            <p:nvPr/>
          </p:nvCxnSpPr>
          <p:spPr>
            <a:xfrm rot="11628166" flipH="1">
              <a:off x="552496" y="3809270"/>
              <a:ext cx="82269" cy="75462"/>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2"/>
              <a:endCxn id="26" idx="6"/>
            </p:cNvCxnSpPr>
            <p:nvPr/>
          </p:nvCxnSpPr>
          <p:spPr>
            <a:xfrm rot="11628166">
              <a:off x="359993" y="3890289"/>
              <a:ext cx="108253" cy="4141"/>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16356" y="3855216"/>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Oval 26"/>
            <p:cNvSpPr/>
            <p:nvPr/>
          </p:nvSpPr>
          <p:spPr>
            <a:xfrm>
              <a:off x="636352" y="3780663"/>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8" name="Footer Placeholder 4"/>
          <p:cNvSpPr>
            <a:spLocks noGrp="1"/>
          </p:cNvSpPr>
          <p:nvPr>
            <p:ph type="ftr" sz="quarter" idx="11"/>
          </p:nvPr>
        </p:nvSpPr>
        <p:spPr>
          <a:xfrm>
            <a:off x="0" y="6356350"/>
            <a:ext cx="9144000" cy="365125"/>
          </a:xfrm>
        </p:spPr>
        <p:txBody>
          <a:bodyPr/>
          <a:lstStyle>
            <a:lvl1pPr>
              <a:defRPr cap="small" spc="1400" baseline="0">
                <a:solidFill>
                  <a:srgbClr val="413152"/>
                </a:solidFill>
              </a:defRPr>
            </a:lvl1pPr>
          </a:lstStyle>
          <a:p>
            <a:r>
              <a:rPr lang="en-US"/>
              <a:t>Western Electricity Coordinating Council</a:t>
            </a:r>
            <a:endParaRPr lang="en-US" dirty="0"/>
          </a:p>
        </p:txBody>
      </p:sp>
      <p:grpSp>
        <p:nvGrpSpPr>
          <p:cNvPr id="29" name="Group 28"/>
          <p:cNvGrpSpPr/>
          <p:nvPr/>
        </p:nvGrpSpPr>
        <p:grpSpPr>
          <a:xfrm rot="787687">
            <a:off x="-48757" y="5646121"/>
            <a:ext cx="1206716" cy="1195946"/>
            <a:chOff x="425931" y="3728680"/>
            <a:chExt cx="1206716" cy="1195946"/>
          </a:xfrm>
          <a:solidFill>
            <a:srgbClr val="413152"/>
          </a:solidFill>
        </p:grpSpPr>
        <p:sp>
          <p:nvSpPr>
            <p:cNvPr id="30" name="Oval 29"/>
            <p:cNvSpPr/>
            <p:nvPr/>
          </p:nvSpPr>
          <p:spPr>
            <a:xfrm>
              <a:off x="722384" y="4278682"/>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1" name="Straight Connector 30"/>
            <p:cNvCxnSpPr>
              <a:endCxn id="32" idx="3"/>
            </p:cNvCxnSpPr>
            <p:nvPr/>
          </p:nvCxnSpPr>
          <p:spPr>
            <a:xfrm flipV="1">
              <a:off x="882488" y="4083680"/>
              <a:ext cx="343782" cy="221784"/>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rot="1134718">
              <a:off x="1219283" y="398494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Oval 32"/>
            <p:cNvSpPr/>
            <p:nvPr/>
          </p:nvSpPr>
          <p:spPr>
            <a:xfrm>
              <a:off x="519284" y="425711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p:cNvSpPr/>
            <p:nvPr/>
          </p:nvSpPr>
          <p:spPr>
            <a:xfrm>
              <a:off x="1568639" y="43201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5" name="Straight Connector 34"/>
            <p:cNvCxnSpPr>
              <a:stCxn id="30" idx="0"/>
              <a:endCxn id="37" idx="4"/>
            </p:cNvCxnSpPr>
            <p:nvPr/>
          </p:nvCxnSpPr>
          <p:spPr>
            <a:xfrm rot="20315511" flipH="1" flipV="1">
              <a:off x="721368" y="3968179"/>
              <a:ext cx="33763" cy="327980"/>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3" idx="5"/>
              <a:endCxn id="30" idx="2"/>
            </p:cNvCxnSpPr>
            <p:nvPr/>
          </p:nvCxnSpPr>
          <p:spPr>
            <a:xfrm rot="20315511">
              <a:off x="577472" y="4268742"/>
              <a:ext cx="125749" cy="128773"/>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16955" y="389421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8" name="Straight Connector 37"/>
            <p:cNvCxnSpPr>
              <a:endCxn id="32" idx="4"/>
            </p:cNvCxnSpPr>
            <p:nvPr/>
          </p:nvCxnSpPr>
          <p:spPr>
            <a:xfrm rot="20812313" flipV="1">
              <a:off x="890286" y="4161591"/>
              <a:ext cx="468120" cy="763035"/>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4" idx="1"/>
              <a:endCxn id="32" idx="5"/>
            </p:cNvCxnSpPr>
            <p:nvPr/>
          </p:nvCxnSpPr>
          <p:spPr>
            <a:xfrm rot="20812313" flipH="1" flipV="1">
              <a:off x="1345764" y="4088391"/>
              <a:ext cx="204505" cy="267829"/>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7"/>
              <a:endCxn id="43" idx="3"/>
            </p:cNvCxnSpPr>
            <p:nvPr/>
          </p:nvCxnSpPr>
          <p:spPr>
            <a:xfrm rot="20315511" flipV="1">
              <a:off x="670038" y="3775526"/>
              <a:ext cx="66348" cy="124258"/>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2"/>
              <a:endCxn id="42" idx="6"/>
            </p:cNvCxnSpPr>
            <p:nvPr/>
          </p:nvCxnSpPr>
          <p:spPr>
            <a:xfrm rot="20315511" flipH="1">
              <a:off x="462826" y="3969070"/>
              <a:ext cx="162955" cy="17556"/>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25931" y="399290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Oval 42"/>
            <p:cNvSpPr/>
            <p:nvPr/>
          </p:nvSpPr>
          <p:spPr>
            <a:xfrm>
              <a:off x="704723" y="372868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57662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48126"/>
            <a:ext cx="6096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7" name="Rectangle 6"/>
          <p:cNvSpPr/>
          <p:nvPr/>
        </p:nvSpPr>
        <p:spPr>
          <a:xfrm>
            <a:off x="0" y="277584"/>
            <a:ext cx="9144000" cy="1143000"/>
          </a:xfrm>
          <a:prstGeom prst="rect">
            <a:avLst/>
          </a:prstGeom>
          <a:solidFill>
            <a:srgbClr val="41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0" y="274638"/>
            <a:ext cx="9144000" cy="1143000"/>
          </a:xfrm>
          <a:noFill/>
        </p:spPr>
        <p:txBody>
          <a:bodyPr/>
          <a:lstStyle>
            <a:lvl1pPr>
              <a:defRPr>
                <a:solidFill>
                  <a:schemeClr val="bg1"/>
                </a:solidFill>
              </a:defRPr>
            </a:lvl1pPr>
          </a:lstStyle>
          <a:p>
            <a:r>
              <a:rPr lang="en-US" dirty="0"/>
              <a:t>Slide Title</a:t>
            </a:r>
          </a:p>
        </p:txBody>
      </p:sp>
      <p:grpSp>
        <p:nvGrpSpPr>
          <p:cNvPr id="9" name="Group 8"/>
          <p:cNvGrpSpPr/>
          <p:nvPr/>
        </p:nvGrpSpPr>
        <p:grpSpPr>
          <a:xfrm rot="9971834">
            <a:off x="7714364" y="-61818"/>
            <a:ext cx="1282683" cy="1299164"/>
            <a:chOff x="316356" y="3780663"/>
            <a:chExt cx="1016731" cy="978737"/>
          </a:xfrm>
          <a:solidFill>
            <a:schemeClr val="bg2"/>
          </a:solidFill>
        </p:grpSpPr>
        <p:sp>
          <p:nvSpPr>
            <p:cNvPr id="10" name="Oval 9"/>
            <p:cNvSpPr/>
            <p:nvPr/>
          </p:nvSpPr>
          <p:spPr>
            <a:xfrm rot="560488">
              <a:off x="602717" y="419085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a:stCxn id="10" idx="7"/>
              <a:endCxn id="12" idx="3"/>
            </p:cNvCxnSpPr>
            <p:nvPr/>
          </p:nvCxnSpPr>
          <p:spPr>
            <a:xfrm rot="11628166" flipH="1">
              <a:off x="792561" y="4043462"/>
              <a:ext cx="203751" cy="211159"/>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rot="1134718">
              <a:off x="1013706" y="3970094"/>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439202" y="441292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1269079" y="433909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p:cNvCxnSpPr>
              <a:stCxn id="10" idx="1"/>
              <a:endCxn id="17" idx="4"/>
            </p:cNvCxnSpPr>
            <p:nvPr/>
          </p:nvCxnSpPr>
          <p:spPr>
            <a:xfrm rot="11628166">
              <a:off x="481602" y="3970746"/>
              <a:ext cx="190079" cy="21939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3" idx="7"/>
              <a:endCxn id="10" idx="3"/>
            </p:cNvCxnSpPr>
            <p:nvPr/>
          </p:nvCxnSpPr>
          <p:spPr>
            <a:xfrm rot="11628166" flipH="1">
              <a:off x="490743" y="4321333"/>
              <a:ext cx="116054" cy="113074"/>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66163" y="386092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a:endCxn id="12" idx="4"/>
            </p:cNvCxnSpPr>
            <p:nvPr/>
          </p:nvCxnSpPr>
          <p:spPr>
            <a:xfrm rot="11628166">
              <a:off x="975375" y="4105447"/>
              <a:ext cx="100003" cy="65395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1"/>
              <a:endCxn id="12" idx="5"/>
            </p:cNvCxnSpPr>
            <p:nvPr/>
          </p:nvCxnSpPr>
          <p:spPr>
            <a:xfrm rot="11628166">
              <a:off x="1082782" y="4121997"/>
              <a:ext cx="224513" cy="203967"/>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7"/>
              <a:endCxn id="23" idx="3"/>
            </p:cNvCxnSpPr>
            <p:nvPr/>
          </p:nvCxnSpPr>
          <p:spPr>
            <a:xfrm rot="11628166" flipH="1">
              <a:off x="552496" y="3809270"/>
              <a:ext cx="82269" cy="75462"/>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2"/>
              <a:endCxn id="22" idx="6"/>
            </p:cNvCxnSpPr>
            <p:nvPr/>
          </p:nvCxnSpPr>
          <p:spPr>
            <a:xfrm rot="11628166">
              <a:off x="359993" y="3890289"/>
              <a:ext cx="108253" cy="4141"/>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6356" y="3855216"/>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Oval 22"/>
            <p:cNvSpPr/>
            <p:nvPr/>
          </p:nvSpPr>
          <p:spPr>
            <a:xfrm>
              <a:off x="636352" y="3780663"/>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Footer Placeholder 4"/>
          <p:cNvSpPr>
            <a:spLocks noGrp="1"/>
          </p:cNvSpPr>
          <p:nvPr>
            <p:ph type="ftr" sz="quarter" idx="11"/>
          </p:nvPr>
        </p:nvSpPr>
        <p:spPr>
          <a:xfrm>
            <a:off x="0" y="6356350"/>
            <a:ext cx="9144000" cy="365125"/>
          </a:xfrm>
        </p:spPr>
        <p:txBody>
          <a:bodyPr/>
          <a:lstStyle>
            <a:lvl1pPr>
              <a:defRPr cap="small" spc="1400" baseline="0">
                <a:solidFill>
                  <a:srgbClr val="413152"/>
                </a:solidFill>
              </a:defRPr>
            </a:lvl1pPr>
          </a:lstStyle>
          <a:p>
            <a:r>
              <a:rPr lang="en-US"/>
              <a:t>Western Electricity Coordinating Council</a:t>
            </a:r>
            <a:endParaRPr lang="en-US" dirty="0"/>
          </a:p>
        </p:txBody>
      </p:sp>
      <p:grpSp>
        <p:nvGrpSpPr>
          <p:cNvPr id="25" name="Group 24"/>
          <p:cNvGrpSpPr/>
          <p:nvPr/>
        </p:nvGrpSpPr>
        <p:grpSpPr>
          <a:xfrm rot="787687">
            <a:off x="-48757" y="5646121"/>
            <a:ext cx="1206716" cy="1195946"/>
            <a:chOff x="425931" y="3728680"/>
            <a:chExt cx="1206716" cy="1195946"/>
          </a:xfrm>
          <a:solidFill>
            <a:srgbClr val="413152"/>
          </a:solidFill>
        </p:grpSpPr>
        <p:sp>
          <p:nvSpPr>
            <p:cNvPr id="26" name="Oval 25"/>
            <p:cNvSpPr/>
            <p:nvPr/>
          </p:nvSpPr>
          <p:spPr>
            <a:xfrm>
              <a:off x="722384" y="4278682"/>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7" name="Straight Connector 26"/>
            <p:cNvCxnSpPr>
              <a:endCxn id="28" idx="3"/>
            </p:cNvCxnSpPr>
            <p:nvPr/>
          </p:nvCxnSpPr>
          <p:spPr>
            <a:xfrm flipV="1">
              <a:off x="882488" y="4083680"/>
              <a:ext cx="343782" cy="221784"/>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rot="1134718">
              <a:off x="1219283" y="398494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p:cNvSpPr/>
            <p:nvPr/>
          </p:nvSpPr>
          <p:spPr>
            <a:xfrm>
              <a:off x="519284" y="425711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p:cNvSpPr/>
            <p:nvPr/>
          </p:nvSpPr>
          <p:spPr>
            <a:xfrm>
              <a:off x="1568639" y="43201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1" name="Straight Connector 30"/>
            <p:cNvCxnSpPr>
              <a:stCxn id="26" idx="0"/>
              <a:endCxn id="33" idx="4"/>
            </p:cNvCxnSpPr>
            <p:nvPr/>
          </p:nvCxnSpPr>
          <p:spPr>
            <a:xfrm rot="20315511" flipH="1" flipV="1">
              <a:off x="721368" y="3968179"/>
              <a:ext cx="33763" cy="327980"/>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9" idx="5"/>
              <a:endCxn id="26" idx="2"/>
            </p:cNvCxnSpPr>
            <p:nvPr/>
          </p:nvCxnSpPr>
          <p:spPr>
            <a:xfrm rot="20315511">
              <a:off x="577472" y="4268742"/>
              <a:ext cx="125749" cy="128773"/>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16955" y="389421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4" name="Straight Connector 33"/>
            <p:cNvCxnSpPr>
              <a:endCxn id="28" idx="4"/>
            </p:cNvCxnSpPr>
            <p:nvPr/>
          </p:nvCxnSpPr>
          <p:spPr>
            <a:xfrm rot="20812313" flipV="1">
              <a:off x="890286" y="4161591"/>
              <a:ext cx="468120" cy="763035"/>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0" idx="1"/>
              <a:endCxn id="28" idx="5"/>
            </p:cNvCxnSpPr>
            <p:nvPr/>
          </p:nvCxnSpPr>
          <p:spPr>
            <a:xfrm rot="20812313" flipH="1" flipV="1">
              <a:off x="1345764" y="4088391"/>
              <a:ext cx="204505" cy="267829"/>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3" idx="7"/>
              <a:endCxn id="39" idx="3"/>
            </p:cNvCxnSpPr>
            <p:nvPr/>
          </p:nvCxnSpPr>
          <p:spPr>
            <a:xfrm rot="20315511" flipV="1">
              <a:off x="670038" y="3775526"/>
              <a:ext cx="66348" cy="124258"/>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3" idx="2"/>
              <a:endCxn id="38" idx="6"/>
            </p:cNvCxnSpPr>
            <p:nvPr/>
          </p:nvCxnSpPr>
          <p:spPr>
            <a:xfrm rot="20315511" flipH="1">
              <a:off x="462826" y="3969070"/>
              <a:ext cx="162955" cy="17556"/>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25931" y="399290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Oval 38"/>
            <p:cNvSpPr/>
            <p:nvPr/>
          </p:nvSpPr>
          <p:spPr>
            <a:xfrm>
              <a:off x="704723" y="372868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1390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48600" y="-44115"/>
            <a:ext cx="8382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6" name="Footer Placeholder 4"/>
          <p:cNvSpPr>
            <a:spLocks noGrp="1"/>
          </p:cNvSpPr>
          <p:nvPr>
            <p:ph type="ftr" sz="quarter" idx="11"/>
          </p:nvPr>
        </p:nvSpPr>
        <p:spPr>
          <a:xfrm>
            <a:off x="0" y="6356350"/>
            <a:ext cx="9144000" cy="365125"/>
          </a:xfrm>
        </p:spPr>
        <p:txBody>
          <a:bodyPr/>
          <a:lstStyle>
            <a:lvl1pPr>
              <a:defRPr cap="small" spc="1400" baseline="0">
                <a:solidFill>
                  <a:srgbClr val="413152"/>
                </a:solidFill>
              </a:defRPr>
            </a:lvl1pPr>
          </a:lstStyle>
          <a:p>
            <a:r>
              <a:rPr lang="en-US"/>
              <a:t>Western Electricity Coordinating Council</a:t>
            </a:r>
            <a:endParaRPr lang="en-US" dirty="0"/>
          </a:p>
        </p:txBody>
      </p:sp>
    </p:spTree>
    <p:extLst>
      <p:ext uri="{BB962C8B-B14F-4D97-AF65-F5344CB8AC3E}">
        <p14:creationId xmlns:p14="http://schemas.microsoft.com/office/powerpoint/2010/main" val="236346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800600"/>
            <a:ext cx="9144000" cy="566738"/>
          </a:xfrm>
          <a:solidFill>
            <a:srgbClr val="413152"/>
          </a:solidFill>
        </p:spPr>
        <p:txBody>
          <a:bodyPr anchor="b"/>
          <a:lstStyle>
            <a:lvl1pPr marL="1737360" algn="l">
              <a:defRPr sz="2000" b="1" baseline="0">
                <a:solidFill>
                  <a:schemeClr val="bg1"/>
                </a:solidFill>
              </a:defRPr>
            </a:lvl1pPr>
          </a:lstStyle>
          <a:p>
            <a:r>
              <a:rPr lang="en-US" dirty="0"/>
              <a:t>Image Caption</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Description or Reference</a:t>
            </a:r>
          </a:p>
        </p:txBody>
      </p:sp>
      <p:sp>
        <p:nvSpPr>
          <p:cNvPr id="7" name="Slide Number Placeholder 6"/>
          <p:cNvSpPr>
            <a:spLocks noGrp="1"/>
          </p:cNvSpPr>
          <p:nvPr>
            <p:ph type="sldNum" sz="quarter" idx="12"/>
          </p:nvPr>
        </p:nvSpPr>
        <p:spPr>
          <a:xfrm>
            <a:off x="8153400" y="-52137"/>
            <a:ext cx="533400" cy="365125"/>
          </a:xfrm>
        </p:spPr>
        <p:txBody>
          <a:bodyPr/>
          <a:lstStyle>
            <a:lvl1pPr>
              <a:defRPr>
                <a:solidFill>
                  <a:schemeClr val="bg1">
                    <a:lumMod val="65000"/>
                  </a:schemeClr>
                </a:solidFill>
              </a:defRPr>
            </a:lvl1pPr>
          </a:lstStyle>
          <a:p>
            <a:fld id="{6AFF1EDF-FCF5-4DFF-A03E-6FA4E499A1C1}" type="slidenum">
              <a:rPr lang="en-US" smtClean="0"/>
              <a:pPr/>
              <a:t>‹#›</a:t>
            </a:fld>
            <a:endParaRPr lang="en-US" dirty="0"/>
          </a:p>
        </p:txBody>
      </p:sp>
      <p:sp>
        <p:nvSpPr>
          <p:cNvPr id="9" name="Footer Placeholder 4"/>
          <p:cNvSpPr>
            <a:spLocks noGrp="1"/>
          </p:cNvSpPr>
          <p:nvPr>
            <p:ph type="ftr" sz="quarter" idx="11"/>
          </p:nvPr>
        </p:nvSpPr>
        <p:spPr>
          <a:xfrm>
            <a:off x="0" y="6356350"/>
            <a:ext cx="9144000" cy="365125"/>
          </a:xfrm>
        </p:spPr>
        <p:txBody>
          <a:bodyPr/>
          <a:lstStyle>
            <a:lvl1pPr>
              <a:defRPr cap="small" spc="1400" baseline="0">
                <a:solidFill>
                  <a:srgbClr val="413152"/>
                </a:solidFill>
              </a:defRPr>
            </a:lvl1pPr>
          </a:lstStyle>
          <a:p>
            <a:r>
              <a:rPr lang="en-US"/>
              <a:t>Western Electricity Coordinating Council</a:t>
            </a:r>
            <a:endParaRPr lang="en-US" dirty="0"/>
          </a:p>
        </p:txBody>
      </p:sp>
      <p:grpSp>
        <p:nvGrpSpPr>
          <p:cNvPr id="10" name="Group 9"/>
          <p:cNvGrpSpPr/>
          <p:nvPr/>
        </p:nvGrpSpPr>
        <p:grpSpPr>
          <a:xfrm rot="787687">
            <a:off x="-48757" y="5646121"/>
            <a:ext cx="1206716" cy="1195946"/>
            <a:chOff x="425931" y="3728680"/>
            <a:chExt cx="1206716" cy="1195946"/>
          </a:xfrm>
          <a:solidFill>
            <a:srgbClr val="413152"/>
          </a:solidFill>
        </p:grpSpPr>
        <p:sp>
          <p:nvSpPr>
            <p:cNvPr id="11" name="Oval 10"/>
            <p:cNvSpPr/>
            <p:nvPr/>
          </p:nvSpPr>
          <p:spPr>
            <a:xfrm>
              <a:off x="722384" y="4278682"/>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a:endCxn id="13" idx="3"/>
            </p:cNvCxnSpPr>
            <p:nvPr/>
          </p:nvCxnSpPr>
          <p:spPr>
            <a:xfrm flipV="1">
              <a:off x="882488" y="4083680"/>
              <a:ext cx="343782" cy="221784"/>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rot="1134718">
              <a:off x="1219283" y="398494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519284" y="425711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p:cNvSpPr/>
            <p:nvPr/>
          </p:nvSpPr>
          <p:spPr>
            <a:xfrm>
              <a:off x="1568639" y="43201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p:cNvCxnSpPr>
              <a:stCxn id="11" idx="0"/>
              <a:endCxn id="18" idx="4"/>
            </p:cNvCxnSpPr>
            <p:nvPr/>
          </p:nvCxnSpPr>
          <p:spPr>
            <a:xfrm rot="20315511" flipH="1" flipV="1">
              <a:off x="721368" y="3968179"/>
              <a:ext cx="33763" cy="327980"/>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5"/>
              <a:endCxn id="11" idx="2"/>
            </p:cNvCxnSpPr>
            <p:nvPr/>
          </p:nvCxnSpPr>
          <p:spPr>
            <a:xfrm rot="20315511">
              <a:off x="577472" y="4268742"/>
              <a:ext cx="125749" cy="128773"/>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16955" y="389421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9" name="Straight Connector 18"/>
            <p:cNvCxnSpPr>
              <a:endCxn id="13" idx="4"/>
            </p:cNvCxnSpPr>
            <p:nvPr/>
          </p:nvCxnSpPr>
          <p:spPr>
            <a:xfrm rot="20812313" flipV="1">
              <a:off x="890286" y="4161591"/>
              <a:ext cx="468120" cy="763035"/>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 idx="1"/>
              <a:endCxn id="13" idx="5"/>
            </p:cNvCxnSpPr>
            <p:nvPr/>
          </p:nvCxnSpPr>
          <p:spPr>
            <a:xfrm rot="20812313" flipH="1" flipV="1">
              <a:off x="1345764" y="4088391"/>
              <a:ext cx="204505" cy="267829"/>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7"/>
              <a:endCxn id="24" idx="3"/>
            </p:cNvCxnSpPr>
            <p:nvPr/>
          </p:nvCxnSpPr>
          <p:spPr>
            <a:xfrm rot="20315511" flipV="1">
              <a:off x="670038" y="3775526"/>
              <a:ext cx="66348" cy="124258"/>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2"/>
              <a:endCxn id="23" idx="6"/>
            </p:cNvCxnSpPr>
            <p:nvPr/>
          </p:nvCxnSpPr>
          <p:spPr>
            <a:xfrm rot="20315511" flipH="1">
              <a:off x="462826" y="3969070"/>
              <a:ext cx="162955" cy="17556"/>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25931" y="399290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704723" y="372868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20224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7848600" y="-44115"/>
            <a:ext cx="8382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10" name="Text Placeholder 9"/>
          <p:cNvSpPr>
            <a:spLocks noGrp="1"/>
          </p:cNvSpPr>
          <p:nvPr>
            <p:ph type="body" sz="quarter" idx="13"/>
          </p:nvPr>
        </p:nvSpPr>
        <p:spPr>
          <a:xfrm>
            <a:off x="1257300" y="2057400"/>
            <a:ext cx="6629400" cy="3505200"/>
          </a:xfrm>
        </p:spPr>
        <p:txBody>
          <a:bodyPr anchor="ctr">
            <a:noAutofit/>
          </a:bodyPr>
          <a:lstStyle>
            <a:lvl1pPr marL="0" indent="0" algn="ctr">
              <a:spcBef>
                <a:spcPts val="0"/>
              </a:spcBef>
              <a:buNone/>
              <a:defRPr b="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6" name="Rectangle 5"/>
          <p:cNvSpPr/>
          <p:nvPr/>
        </p:nvSpPr>
        <p:spPr>
          <a:xfrm>
            <a:off x="0" y="277584"/>
            <a:ext cx="9144000" cy="1143000"/>
          </a:xfrm>
          <a:prstGeom prst="rect">
            <a:avLst/>
          </a:prstGeom>
          <a:solidFill>
            <a:srgbClr val="41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0" y="274638"/>
            <a:ext cx="9144000" cy="1143000"/>
          </a:xfrm>
          <a:noFill/>
        </p:spPr>
        <p:txBody>
          <a:bodyPr/>
          <a:lstStyle>
            <a:lvl1pPr>
              <a:defRPr>
                <a:solidFill>
                  <a:schemeClr val="bg1"/>
                </a:solidFill>
              </a:defRPr>
            </a:lvl1pPr>
          </a:lstStyle>
          <a:p>
            <a:r>
              <a:rPr lang="en-US" dirty="0"/>
              <a:t>Slide Title</a:t>
            </a:r>
          </a:p>
        </p:txBody>
      </p:sp>
      <p:grpSp>
        <p:nvGrpSpPr>
          <p:cNvPr id="12" name="Group 11"/>
          <p:cNvGrpSpPr/>
          <p:nvPr/>
        </p:nvGrpSpPr>
        <p:grpSpPr>
          <a:xfrm rot="9971834">
            <a:off x="7714364" y="-61818"/>
            <a:ext cx="1282683" cy="1299164"/>
            <a:chOff x="316356" y="3780663"/>
            <a:chExt cx="1016731" cy="978737"/>
          </a:xfrm>
          <a:solidFill>
            <a:schemeClr val="bg2"/>
          </a:solidFill>
        </p:grpSpPr>
        <p:sp>
          <p:nvSpPr>
            <p:cNvPr id="13" name="Oval 12"/>
            <p:cNvSpPr/>
            <p:nvPr/>
          </p:nvSpPr>
          <p:spPr>
            <a:xfrm rot="560488">
              <a:off x="602717" y="419085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a:stCxn id="13" idx="7"/>
              <a:endCxn id="15" idx="3"/>
            </p:cNvCxnSpPr>
            <p:nvPr/>
          </p:nvCxnSpPr>
          <p:spPr>
            <a:xfrm rot="11628166" flipH="1">
              <a:off x="792561" y="4043462"/>
              <a:ext cx="203751" cy="211159"/>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rot="1134718">
              <a:off x="1013706" y="3970094"/>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439202" y="441292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p:cNvSpPr/>
            <p:nvPr/>
          </p:nvSpPr>
          <p:spPr>
            <a:xfrm>
              <a:off x="1269079" y="433909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a:stCxn id="13" idx="1"/>
              <a:endCxn id="20" idx="4"/>
            </p:cNvCxnSpPr>
            <p:nvPr/>
          </p:nvCxnSpPr>
          <p:spPr>
            <a:xfrm rot="11628166">
              <a:off x="481602" y="3970746"/>
              <a:ext cx="190079" cy="21939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7"/>
              <a:endCxn id="13" idx="3"/>
            </p:cNvCxnSpPr>
            <p:nvPr/>
          </p:nvCxnSpPr>
          <p:spPr>
            <a:xfrm rot="11628166" flipH="1">
              <a:off x="490743" y="4321333"/>
              <a:ext cx="116054" cy="113074"/>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66163" y="386092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1" name="Straight Connector 20"/>
            <p:cNvCxnSpPr>
              <a:endCxn id="15" idx="4"/>
            </p:cNvCxnSpPr>
            <p:nvPr/>
          </p:nvCxnSpPr>
          <p:spPr>
            <a:xfrm rot="11628166">
              <a:off x="975375" y="4105447"/>
              <a:ext cx="100003" cy="65395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7" idx="1"/>
              <a:endCxn id="15" idx="5"/>
            </p:cNvCxnSpPr>
            <p:nvPr/>
          </p:nvCxnSpPr>
          <p:spPr>
            <a:xfrm rot="11628166">
              <a:off x="1082782" y="4121997"/>
              <a:ext cx="224513" cy="203967"/>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7"/>
              <a:endCxn id="26" idx="3"/>
            </p:cNvCxnSpPr>
            <p:nvPr/>
          </p:nvCxnSpPr>
          <p:spPr>
            <a:xfrm rot="11628166" flipH="1">
              <a:off x="552496" y="3809270"/>
              <a:ext cx="82269" cy="75462"/>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a:endCxn id="25" idx="6"/>
            </p:cNvCxnSpPr>
            <p:nvPr/>
          </p:nvCxnSpPr>
          <p:spPr>
            <a:xfrm rot="11628166">
              <a:off x="359993" y="3890289"/>
              <a:ext cx="108253" cy="4141"/>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16356" y="3855216"/>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p:cNvSpPr/>
            <p:nvPr/>
          </p:nvSpPr>
          <p:spPr>
            <a:xfrm>
              <a:off x="636352" y="3780663"/>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7" name="Footer Placeholder 4"/>
          <p:cNvSpPr>
            <a:spLocks noGrp="1"/>
          </p:cNvSpPr>
          <p:nvPr>
            <p:ph type="ftr" sz="quarter" idx="11"/>
          </p:nvPr>
        </p:nvSpPr>
        <p:spPr>
          <a:xfrm>
            <a:off x="0" y="6356350"/>
            <a:ext cx="9144000" cy="365125"/>
          </a:xfrm>
        </p:spPr>
        <p:txBody>
          <a:bodyPr/>
          <a:lstStyle>
            <a:lvl1pPr>
              <a:defRPr cap="small" spc="1400" baseline="0">
                <a:solidFill>
                  <a:srgbClr val="413152"/>
                </a:solidFill>
              </a:defRPr>
            </a:lvl1pPr>
          </a:lstStyle>
          <a:p>
            <a:r>
              <a:rPr lang="en-US"/>
              <a:t>Western Electricity Coordinating Council</a:t>
            </a:r>
            <a:endParaRPr lang="en-US" dirty="0"/>
          </a:p>
        </p:txBody>
      </p:sp>
      <p:grpSp>
        <p:nvGrpSpPr>
          <p:cNvPr id="28" name="Group 27"/>
          <p:cNvGrpSpPr/>
          <p:nvPr/>
        </p:nvGrpSpPr>
        <p:grpSpPr>
          <a:xfrm rot="787687">
            <a:off x="-48757" y="5646121"/>
            <a:ext cx="1206716" cy="1195946"/>
            <a:chOff x="425931" y="3728680"/>
            <a:chExt cx="1206716" cy="1195946"/>
          </a:xfrm>
          <a:solidFill>
            <a:srgbClr val="413152"/>
          </a:solidFill>
        </p:grpSpPr>
        <p:sp>
          <p:nvSpPr>
            <p:cNvPr id="29" name="Oval 28"/>
            <p:cNvSpPr/>
            <p:nvPr/>
          </p:nvSpPr>
          <p:spPr>
            <a:xfrm>
              <a:off x="722384" y="4278682"/>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0" name="Straight Connector 29"/>
            <p:cNvCxnSpPr>
              <a:endCxn id="31" idx="3"/>
            </p:cNvCxnSpPr>
            <p:nvPr/>
          </p:nvCxnSpPr>
          <p:spPr>
            <a:xfrm flipV="1">
              <a:off x="882488" y="4083680"/>
              <a:ext cx="343782" cy="221784"/>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rot="1134718">
              <a:off x="1219283" y="398494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p:cNvSpPr/>
            <p:nvPr/>
          </p:nvSpPr>
          <p:spPr>
            <a:xfrm>
              <a:off x="519284" y="425711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Oval 32"/>
            <p:cNvSpPr/>
            <p:nvPr/>
          </p:nvSpPr>
          <p:spPr>
            <a:xfrm>
              <a:off x="1568639" y="43201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4" name="Straight Connector 33"/>
            <p:cNvCxnSpPr>
              <a:stCxn id="29" idx="0"/>
              <a:endCxn id="36" idx="4"/>
            </p:cNvCxnSpPr>
            <p:nvPr/>
          </p:nvCxnSpPr>
          <p:spPr>
            <a:xfrm rot="20315511" flipH="1" flipV="1">
              <a:off x="721368" y="3968179"/>
              <a:ext cx="33763" cy="327980"/>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2" idx="5"/>
              <a:endCxn id="29" idx="2"/>
            </p:cNvCxnSpPr>
            <p:nvPr/>
          </p:nvCxnSpPr>
          <p:spPr>
            <a:xfrm rot="20315511">
              <a:off x="577472" y="4268742"/>
              <a:ext cx="125749" cy="128773"/>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16955" y="389421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7" name="Straight Connector 36"/>
            <p:cNvCxnSpPr>
              <a:endCxn id="31" idx="4"/>
            </p:cNvCxnSpPr>
            <p:nvPr/>
          </p:nvCxnSpPr>
          <p:spPr>
            <a:xfrm rot="20812313" flipV="1">
              <a:off x="890286" y="4161591"/>
              <a:ext cx="468120" cy="763035"/>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3" idx="1"/>
              <a:endCxn id="31" idx="5"/>
            </p:cNvCxnSpPr>
            <p:nvPr/>
          </p:nvCxnSpPr>
          <p:spPr>
            <a:xfrm rot="20812313" flipH="1" flipV="1">
              <a:off x="1345764" y="4088391"/>
              <a:ext cx="204505" cy="267829"/>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6" idx="7"/>
              <a:endCxn id="42" idx="3"/>
            </p:cNvCxnSpPr>
            <p:nvPr/>
          </p:nvCxnSpPr>
          <p:spPr>
            <a:xfrm rot="20315511" flipV="1">
              <a:off x="670038" y="3775526"/>
              <a:ext cx="66348" cy="124258"/>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2"/>
              <a:endCxn id="41" idx="6"/>
            </p:cNvCxnSpPr>
            <p:nvPr/>
          </p:nvCxnSpPr>
          <p:spPr>
            <a:xfrm rot="20315511" flipH="1">
              <a:off x="462826" y="3969070"/>
              <a:ext cx="162955" cy="17556"/>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25931" y="399290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Oval 41"/>
            <p:cNvSpPr/>
            <p:nvPr/>
          </p:nvSpPr>
          <p:spPr>
            <a:xfrm>
              <a:off x="704723" y="372868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98118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733800"/>
            <a:ext cx="6400800" cy="12192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Presenter Name and Title</a:t>
            </a:r>
          </a:p>
        </p:txBody>
      </p:sp>
      <p:sp>
        <p:nvSpPr>
          <p:cNvPr id="6" name="Rectangle 5"/>
          <p:cNvSpPr/>
          <p:nvPr/>
        </p:nvSpPr>
        <p:spPr>
          <a:xfrm>
            <a:off x="0" y="1692856"/>
            <a:ext cx="9144000" cy="1143000"/>
          </a:xfrm>
          <a:prstGeom prst="rect">
            <a:avLst/>
          </a:prstGeom>
          <a:solidFill>
            <a:srgbClr val="41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1689910"/>
            <a:ext cx="91440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a:t>Slide Title</a:t>
            </a:r>
            <a:endParaRPr lang="en-US" dirty="0"/>
          </a:p>
        </p:txBody>
      </p:sp>
      <p:grpSp>
        <p:nvGrpSpPr>
          <p:cNvPr id="8" name="Group 7"/>
          <p:cNvGrpSpPr/>
          <p:nvPr/>
        </p:nvGrpSpPr>
        <p:grpSpPr>
          <a:xfrm rot="9971834">
            <a:off x="7748865" y="1638496"/>
            <a:ext cx="1282683" cy="1009946"/>
            <a:chOff x="316356" y="3780663"/>
            <a:chExt cx="1016731" cy="760852"/>
          </a:xfrm>
          <a:solidFill>
            <a:schemeClr val="bg2"/>
          </a:solidFill>
        </p:grpSpPr>
        <p:sp>
          <p:nvSpPr>
            <p:cNvPr id="9" name="Oval 8"/>
            <p:cNvSpPr/>
            <p:nvPr/>
          </p:nvSpPr>
          <p:spPr>
            <a:xfrm rot="560488">
              <a:off x="602717" y="419085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a:stCxn id="9" idx="7"/>
              <a:endCxn id="11" idx="3"/>
            </p:cNvCxnSpPr>
            <p:nvPr/>
          </p:nvCxnSpPr>
          <p:spPr>
            <a:xfrm rot="11628166" flipH="1">
              <a:off x="792561" y="4043462"/>
              <a:ext cx="203751" cy="211159"/>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rot="1134718">
              <a:off x="1013706" y="3970094"/>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p:nvSpPr>
          <p:spPr>
            <a:xfrm>
              <a:off x="420253" y="433105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1269079" y="433909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a:stCxn id="9" idx="1"/>
              <a:endCxn id="16" idx="4"/>
            </p:cNvCxnSpPr>
            <p:nvPr/>
          </p:nvCxnSpPr>
          <p:spPr>
            <a:xfrm rot="11628166">
              <a:off x="481602" y="3970746"/>
              <a:ext cx="190079" cy="219393"/>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7"/>
              <a:endCxn id="9" idx="3"/>
            </p:cNvCxnSpPr>
            <p:nvPr/>
          </p:nvCxnSpPr>
          <p:spPr>
            <a:xfrm rot="11628166" flipH="1">
              <a:off x="461792" y="4318003"/>
              <a:ext cx="155008" cy="37865"/>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66163" y="386092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p:cNvCxnSpPr>
              <a:endCxn id="11" idx="4"/>
            </p:cNvCxnSpPr>
            <p:nvPr/>
          </p:nvCxnSpPr>
          <p:spPr>
            <a:xfrm rot="11628166">
              <a:off x="1003123" y="4102909"/>
              <a:ext cx="50183" cy="438606"/>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1"/>
              <a:endCxn id="11" idx="5"/>
            </p:cNvCxnSpPr>
            <p:nvPr/>
          </p:nvCxnSpPr>
          <p:spPr>
            <a:xfrm rot="11628166">
              <a:off x="1082782" y="4121997"/>
              <a:ext cx="224513" cy="203967"/>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7"/>
              <a:endCxn id="22" idx="3"/>
            </p:cNvCxnSpPr>
            <p:nvPr/>
          </p:nvCxnSpPr>
          <p:spPr>
            <a:xfrm rot="11628166" flipH="1">
              <a:off x="552496" y="3809270"/>
              <a:ext cx="82269" cy="75462"/>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2"/>
              <a:endCxn id="21" idx="6"/>
            </p:cNvCxnSpPr>
            <p:nvPr/>
          </p:nvCxnSpPr>
          <p:spPr>
            <a:xfrm rot="11628166">
              <a:off x="359993" y="3890289"/>
              <a:ext cx="108253" cy="4141"/>
            </a:xfrm>
            <a:prstGeom prst="line">
              <a:avLst/>
            </a:prstGeom>
            <a:grp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16356" y="3855216"/>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p:cNvSpPr/>
            <p:nvPr/>
          </p:nvSpPr>
          <p:spPr>
            <a:xfrm>
              <a:off x="636352" y="3780663"/>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Footer Placeholder 4"/>
          <p:cNvSpPr>
            <a:spLocks noGrp="1"/>
          </p:cNvSpPr>
          <p:nvPr>
            <p:ph type="ftr" sz="quarter" idx="11"/>
          </p:nvPr>
        </p:nvSpPr>
        <p:spPr>
          <a:xfrm>
            <a:off x="0" y="6356350"/>
            <a:ext cx="9144000" cy="365125"/>
          </a:xfrm>
        </p:spPr>
        <p:txBody>
          <a:bodyPr/>
          <a:lstStyle>
            <a:lvl1pPr>
              <a:defRPr cap="small" spc="1400" baseline="0">
                <a:solidFill>
                  <a:srgbClr val="413152"/>
                </a:solidFill>
              </a:defRPr>
            </a:lvl1pPr>
          </a:lstStyle>
          <a:p>
            <a:r>
              <a:rPr lang="en-US"/>
              <a:t>Western Electricity Coordinating Council</a:t>
            </a:r>
          </a:p>
        </p:txBody>
      </p:sp>
      <p:grpSp>
        <p:nvGrpSpPr>
          <p:cNvPr id="24" name="Group 23"/>
          <p:cNvGrpSpPr/>
          <p:nvPr/>
        </p:nvGrpSpPr>
        <p:grpSpPr>
          <a:xfrm rot="787687">
            <a:off x="-48757" y="5646121"/>
            <a:ext cx="1206716" cy="1195946"/>
            <a:chOff x="425931" y="3728680"/>
            <a:chExt cx="1206716" cy="1195946"/>
          </a:xfrm>
          <a:solidFill>
            <a:srgbClr val="413152"/>
          </a:solidFill>
        </p:grpSpPr>
        <p:sp>
          <p:nvSpPr>
            <p:cNvPr id="25" name="Oval 24"/>
            <p:cNvSpPr/>
            <p:nvPr/>
          </p:nvSpPr>
          <p:spPr>
            <a:xfrm>
              <a:off x="722384" y="4278682"/>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6" name="Straight Connector 25"/>
            <p:cNvCxnSpPr>
              <a:endCxn id="27" idx="3"/>
            </p:cNvCxnSpPr>
            <p:nvPr/>
          </p:nvCxnSpPr>
          <p:spPr>
            <a:xfrm flipV="1">
              <a:off x="882488" y="4083680"/>
              <a:ext cx="343782" cy="221784"/>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rot="1134718">
              <a:off x="1219283" y="398494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p:cNvSpPr/>
            <p:nvPr/>
          </p:nvSpPr>
          <p:spPr>
            <a:xfrm>
              <a:off x="519284" y="425711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p:cNvSpPr/>
            <p:nvPr/>
          </p:nvSpPr>
          <p:spPr>
            <a:xfrm>
              <a:off x="1568639" y="43201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0" name="Straight Connector 29"/>
            <p:cNvCxnSpPr>
              <a:stCxn id="25" idx="0"/>
              <a:endCxn id="32" idx="4"/>
            </p:cNvCxnSpPr>
            <p:nvPr/>
          </p:nvCxnSpPr>
          <p:spPr>
            <a:xfrm rot="20315511" flipH="1" flipV="1">
              <a:off x="721368" y="3968179"/>
              <a:ext cx="33763" cy="327980"/>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8" idx="5"/>
              <a:endCxn id="25" idx="2"/>
            </p:cNvCxnSpPr>
            <p:nvPr/>
          </p:nvCxnSpPr>
          <p:spPr>
            <a:xfrm rot="20315511">
              <a:off x="577472" y="4268742"/>
              <a:ext cx="125749" cy="128773"/>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16955" y="389421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3" name="Straight Connector 32"/>
            <p:cNvCxnSpPr>
              <a:endCxn id="27" idx="4"/>
            </p:cNvCxnSpPr>
            <p:nvPr/>
          </p:nvCxnSpPr>
          <p:spPr>
            <a:xfrm rot="20812313" flipV="1">
              <a:off x="890286" y="4161591"/>
              <a:ext cx="468120" cy="763035"/>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9" idx="1"/>
              <a:endCxn id="27" idx="5"/>
            </p:cNvCxnSpPr>
            <p:nvPr/>
          </p:nvCxnSpPr>
          <p:spPr>
            <a:xfrm rot="20812313" flipH="1" flipV="1">
              <a:off x="1345764" y="4088391"/>
              <a:ext cx="204505" cy="267829"/>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2" idx="7"/>
              <a:endCxn id="38" idx="3"/>
            </p:cNvCxnSpPr>
            <p:nvPr/>
          </p:nvCxnSpPr>
          <p:spPr>
            <a:xfrm rot="20315511" flipV="1">
              <a:off x="670038" y="3775526"/>
              <a:ext cx="66348" cy="124258"/>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2" idx="2"/>
              <a:endCxn id="37" idx="6"/>
            </p:cNvCxnSpPr>
            <p:nvPr/>
          </p:nvCxnSpPr>
          <p:spPr>
            <a:xfrm rot="20315511" flipH="1">
              <a:off x="462826" y="3969070"/>
              <a:ext cx="162955" cy="17556"/>
            </a:xfrm>
            <a:prstGeom prst="line">
              <a:avLst/>
            </a:prstGeom>
            <a:grpFill/>
            <a:ln>
              <a:solidFill>
                <a:srgbClr val="413152"/>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25931" y="3992901"/>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p:cNvSpPr/>
            <p:nvPr/>
          </p:nvSpPr>
          <p:spPr>
            <a:xfrm>
              <a:off x="704723" y="3728680"/>
              <a:ext cx="45720"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11250674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Western Electricity Coordinating Council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F1EDF-FCF5-4DFF-A03E-6FA4E499A1C1}" type="slidenum">
              <a:rPr lang="en-US" smtClean="0"/>
              <a:t>‹#›</a:t>
            </a:fld>
            <a:endParaRPr lang="en-US"/>
          </a:p>
        </p:txBody>
      </p:sp>
    </p:spTree>
    <p:extLst>
      <p:ext uri="{BB962C8B-B14F-4D97-AF65-F5344CB8AC3E}">
        <p14:creationId xmlns:p14="http://schemas.microsoft.com/office/powerpoint/2010/main" val="2711093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58"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4091"/>
            <a:ext cx="9144000" cy="1069848"/>
          </a:xfrm>
        </p:spPr>
        <p:txBody>
          <a:bodyPr>
            <a:spAutoFit/>
          </a:bodyPr>
          <a:lstStyle/>
          <a:p>
            <a:r>
              <a:rPr lang="en-US" dirty="0" err="1"/>
              <a:t>Misoperations</a:t>
            </a:r>
            <a:r>
              <a:rPr lang="en-US" dirty="0"/>
              <a:t> Reduction Strategy</a:t>
            </a:r>
          </a:p>
        </p:txBody>
      </p:sp>
      <p:sp>
        <p:nvSpPr>
          <p:cNvPr id="3" name="Subtitle 2"/>
          <p:cNvSpPr>
            <a:spLocks noGrp="1"/>
          </p:cNvSpPr>
          <p:nvPr>
            <p:ph type="subTitle" idx="1"/>
          </p:nvPr>
        </p:nvSpPr>
        <p:spPr>
          <a:xfrm>
            <a:off x="1371600" y="3967032"/>
            <a:ext cx="6400800" cy="2357568"/>
          </a:xfrm>
        </p:spPr>
        <p:txBody>
          <a:bodyPr anchor="ctr" anchorCtr="0">
            <a:spAutoFit/>
          </a:bodyPr>
          <a:lstStyle/>
          <a:p>
            <a:r>
              <a:rPr lang="en-US" dirty="0"/>
              <a:t>James Hanson, WECC</a:t>
            </a:r>
          </a:p>
          <a:p>
            <a:r>
              <a:rPr lang="en-US" dirty="0"/>
              <a:t>Randy Spacek, </a:t>
            </a:r>
            <a:r>
              <a:rPr lang="en-US" dirty="0" err="1"/>
              <a:t>Avista</a:t>
            </a:r>
            <a:endParaRPr lang="en-US" dirty="0"/>
          </a:p>
          <a:p>
            <a:r>
              <a:rPr lang="en-US" dirty="0"/>
              <a:t>Jonathan Meyer, Idaho Power</a:t>
            </a:r>
          </a:p>
          <a:p>
            <a:r>
              <a:rPr lang="en-US" dirty="0"/>
              <a:t>Chris </a:t>
            </a:r>
            <a:r>
              <a:rPr lang="en-US" dirty="0" err="1"/>
              <a:t>Fleenor</a:t>
            </a:r>
            <a:r>
              <a:rPr lang="en-US" dirty="0"/>
              <a:t>, Tucson Electric Power</a:t>
            </a:r>
          </a:p>
        </p:txBody>
      </p:sp>
      <p:sp>
        <p:nvSpPr>
          <p:cNvPr id="4" name="Footer Placeholder 3"/>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157202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Issue Summary</a:t>
            </a:r>
          </a:p>
        </p:txBody>
      </p:sp>
      <p:sp>
        <p:nvSpPr>
          <p:cNvPr id="3" name="Content Placeholder 2"/>
          <p:cNvSpPr>
            <a:spLocks noGrp="1"/>
          </p:cNvSpPr>
          <p:nvPr>
            <p:ph sz="half" idx="2"/>
          </p:nvPr>
        </p:nvSpPr>
        <p:spPr/>
        <p:txBody>
          <a:bodyPr>
            <a:normAutofit/>
          </a:bodyPr>
          <a:lstStyle/>
          <a:p>
            <a:pPr marL="0" indent="0">
              <a:lnSpc>
                <a:spcPct val="80000"/>
              </a:lnSpc>
              <a:buNone/>
            </a:pPr>
            <a:r>
              <a:rPr lang="en-US" sz="2200" dirty="0"/>
              <a:t>When entities report a misoperation as an incorrect setting issue, they are not required to describe in detail why the setting was incorrect, or the root-cause. Thorough root-cause analysis is critical to misoperation investigation because it allows entities to identify underlying issues and prevent future issues. Implementing root-cause analyses can ensure thorough mitigation of misoperations.</a:t>
            </a:r>
          </a:p>
        </p:txBody>
      </p:sp>
      <p:sp>
        <p:nvSpPr>
          <p:cNvPr id="4" name="Text Placeholder 3"/>
          <p:cNvSpPr>
            <a:spLocks noGrp="1"/>
          </p:cNvSpPr>
          <p:nvPr>
            <p:ph type="body" sz="quarter" idx="3"/>
          </p:nvPr>
        </p:nvSpPr>
        <p:spPr/>
        <p:txBody>
          <a:bodyPr/>
          <a:lstStyle/>
          <a:p>
            <a:r>
              <a:rPr lang="en-US" dirty="0"/>
              <a:t>Action Plan</a:t>
            </a:r>
          </a:p>
        </p:txBody>
      </p:sp>
      <p:sp>
        <p:nvSpPr>
          <p:cNvPr id="5" name="Content Placeholder 4"/>
          <p:cNvSpPr>
            <a:spLocks noGrp="1"/>
          </p:cNvSpPr>
          <p:nvPr>
            <p:ph sz="quarter" idx="4"/>
          </p:nvPr>
        </p:nvSpPr>
        <p:spPr/>
        <p:txBody>
          <a:bodyPr>
            <a:normAutofit fontScale="70000" lnSpcReduction="20000"/>
          </a:bodyPr>
          <a:lstStyle/>
          <a:p>
            <a:r>
              <a:rPr lang="en-US" dirty="0"/>
              <a:t>Develop an ERO Enterprise misoperation investigation root-cause analysis program.</a:t>
            </a:r>
          </a:p>
          <a:p>
            <a:r>
              <a:rPr lang="en-US" dirty="0"/>
              <a:t>Share information with entities regarding their incorrect setting misoperations relative to other entities and the WECC average.</a:t>
            </a:r>
          </a:p>
          <a:p>
            <a:r>
              <a:rPr lang="en-US" dirty="0"/>
              <a:t>Draft a best practice guide with examples of effective misoperations root- cause analyses.</a:t>
            </a:r>
          </a:p>
          <a:p>
            <a:r>
              <a:rPr lang="en-US" dirty="0"/>
              <a:t>Conduct training webinar or in-person training to address root-cause analysis in misoperation investigation.</a:t>
            </a:r>
          </a:p>
          <a:p>
            <a:r>
              <a:rPr lang="en-US" dirty="0"/>
              <a:t>Create an evaluation guide to facilitate entity self-assessment of misoperation root-cause analysis practices.</a:t>
            </a:r>
          </a:p>
        </p:txBody>
      </p:sp>
      <p:sp>
        <p:nvSpPr>
          <p:cNvPr id="6" name="Slide Number Placeholder 5"/>
          <p:cNvSpPr>
            <a:spLocks noGrp="1"/>
          </p:cNvSpPr>
          <p:nvPr>
            <p:ph type="sldNum" sz="quarter" idx="12"/>
          </p:nvPr>
        </p:nvSpPr>
        <p:spPr/>
        <p:txBody>
          <a:bodyPr/>
          <a:lstStyle/>
          <a:p>
            <a:fld id="{6AFF1EDF-FCF5-4DFF-A03E-6FA4E499A1C1}" type="slidenum">
              <a:rPr lang="en-US" smtClean="0"/>
              <a:pPr/>
              <a:t>10</a:t>
            </a:fld>
            <a:endParaRPr lang="en-US" dirty="0"/>
          </a:p>
        </p:txBody>
      </p:sp>
      <p:sp>
        <p:nvSpPr>
          <p:cNvPr id="7" name="Title 6"/>
          <p:cNvSpPr>
            <a:spLocks noGrp="1"/>
          </p:cNvSpPr>
          <p:nvPr>
            <p:ph type="title"/>
          </p:nvPr>
        </p:nvSpPr>
        <p:spPr/>
        <p:txBody>
          <a:bodyPr/>
          <a:lstStyle/>
          <a:p>
            <a:r>
              <a:rPr lang="en-US" dirty="0"/>
              <a:t>Root-Cause Analysis</a:t>
            </a:r>
          </a:p>
        </p:txBody>
      </p:sp>
      <p:sp>
        <p:nvSpPr>
          <p:cNvPr id="8" name="Footer Placeholder 7"/>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190344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Issue Summary</a:t>
            </a:r>
          </a:p>
        </p:txBody>
      </p:sp>
      <p:sp>
        <p:nvSpPr>
          <p:cNvPr id="3" name="Content Placeholder 2"/>
          <p:cNvSpPr>
            <a:spLocks noGrp="1"/>
          </p:cNvSpPr>
          <p:nvPr>
            <p:ph sz="half" idx="2"/>
          </p:nvPr>
        </p:nvSpPr>
        <p:spPr/>
        <p:txBody>
          <a:bodyPr>
            <a:normAutofit fontScale="92500" lnSpcReduction="10000"/>
          </a:bodyPr>
          <a:lstStyle/>
          <a:p>
            <a:pPr marL="0" indent="0">
              <a:buNone/>
            </a:pPr>
            <a:r>
              <a:rPr lang="en-US" sz="2200" dirty="0"/>
              <a:t>Bringing protection systems online involves a complex process with many opportunities for human error; namely, incorrect application of settings that can lead to misoperations. With the proper controls in place, there are also opportunities to identify and remediate errors before they are issued to the field. Training, process checks, and quality reviews should serve as checkpoints for application testing.</a:t>
            </a:r>
          </a:p>
        </p:txBody>
      </p:sp>
      <p:sp>
        <p:nvSpPr>
          <p:cNvPr id="4" name="Text Placeholder 3"/>
          <p:cNvSpPr>
            <a:spLocks noGrp="1"/>
          </p:cNvSpPr>
          <p:nvPr>
            <p:ph type="body" sz="quarter" idx="3"/>
          </p:nvPr>
        </p:nvSpPr>
        <p:spPr/>
        <p:txBody>
          <a:bodyPr/>
          <a:lstStyle/>
          <a:p>
            <a:r>
              <a:rPr lang="en-US" dirty="0"/>
              <a:t>Action Plan</a:t>
            </a:r>
          </a:p>
        </p:txBody>
      </p:sp>
      <p:sp>
        <p:nvSpPr>
          <p:cNvPr id="5" name="Content Placeholder 4"/>
          <p:cNvSpPr>
            <a:spLocks noGrp="1"/>
          </p:cNvSpPr>
          <p:nvPr>
            <p:ph sz="quarter" idx="4"/>
          </p:nvPr>
        </p:nvSpPr>
        <p:spPr/>
        <p:txBody>
          <a:bodyPr>
            <a:normAutofit fontScale="70000" lnSpcReduction="20000"/>
          </a:bodyPr>
          <a:lstStyle/>
          <a:p>
            <a:r>
              <a:rPr lang="en-US" dirty="0"/>
              <a:t>Create a guideline for using quality review and power system simulators to confirm application of settings prior to implementation in the field. The guideline will include an evaluation checklist.</a:t>
            </a:r>
          </a:p>
          <a:p>
            <a:r>
              <a:rPr lang="en-US" dirty="0"/>
              <a:t>Develop best practice guide with examples of effective controls concerning application testing. </a:t>
            </a:r>
          </a:p>
          <a:p>
            <a:r>
              <a:rPr lang="en-US" dirty="0"/>
              <a:t>Provide points of contact for entities interested in refining their processes.</a:t>
            </a:r>
          </a:p>
          <a:p>
            <a:r>
              <a:rPr lang="en-US" dirty="0"/>
              <a:t>Perform internal evaluation of practices regarding application testing prior to field implementation, and identify areas for improvement.</a:t>
            </a:r>
          </a:p>
        </p:txBody>
      </p:sp>
      <p:sp>
        <p:nvSpPr>
          <p:cNvPr id="6" name="Slide Number Placeholder 5"/>
          <p:cNvSpPr>
            <a:spLocks noGrp="1"/>
          </p:cNvSpPr>
          <p:nvPr>
            <p:ph type="sldNum" sz="quarter" idx="12"/>
          </p:nvPr>
        </p:nvSpPr>
        <p:spPr/>
        <p:txBody>
          <a:bodyPr/>
          <a:lstStyle/>
          <a:p>
            <a:fld id="{6AFF1EDF-FCF5-4DFF-A03E-6FA4E499A1C1}" type="slidenum">
              <a:rPr lang="en-US" smtClean="0"/>
              <a:pPr/>
              <a:t>11</a:t>
            </a:fld>
            <a:endParaRPr lang="en-US" dirty="0"/>
          </a:p>
        </p:txBody>
      </p:sp>
      <p:sp>
        <p:nvSpPr>
          <p:cNvPr id="7" name="Title 6"/>
          <p:cNvSpPr>
            <a:spLocks noGrp="1"/>
          </p:cNvSpPr>
          <p:nvPr>
            <p:ph type="title"/>
          </p:nvPr>
        </p:nvSpPr>
        <p:spPr/>
        <p:txBody>
          <a:bodyPr/>
          <a:lstStyle/>
          <a:p>
            <a:r>
              <a:rPr lang="en-US" dirty="0"/>
              <a:t>Testing Setting Application</a:t>
            </a:r>
          </a:p>
        </p:txBody>
      </p:sp>
      <p:sp>
        <p:nvSpPr>
          <p:cNvPr id="8" name="Footer Placeholder 7"/>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359718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Issue Summary</a:t>
            </a:r>
          </a:p>
        </p:txBody>
      </p:sp>
      <p:sp>
        <p:nvSpPr>
          <p:cNvPr id="3" name="Content Placeholder 2"/>
          <p:cNvSpPr>
            <a:spLocks noGrp="1"/>
          </p:cNvSpPr>
          <p:nvPr>
            <p:ph sz="half" idx="2"/>
          </p:nvPr>
        </p:nvSpPr>
        <p:spPr/>
        <p:txBody>
          <a:bodyPr>
            <a:normAutofit fontScale="92500"/>
          </a:bodyPr>
          <a:lstStyle/>
          <a:p>
            <a:pPr marL="0" indent="0">
              <a:lnSpc>
                <a:spcPct val="110000"/>
              </a:lnSpc>
              <a:buNone/>
            </a:pPr>
            <a:r>
              <a:rPr lang="en-US" sz="2000" dirty="0"/>
              <a:t>As workforce turnover continues over the next five-10 years, critical knowledge may be lost. To prevent this, protection system and control departments should ensure that valuable information and insight from experienced employees is documented and transferred to incoming and intermediate employees. Developing measures to identify and prevent gaps in knowledge transfer will help accomplish this.</a:t>
            </a:r>
          </a:p>
        </p:txBody>
      </p:sp>
      <p:sp>
        <p:nvSpPr>
          <p:cNvPr id="4" name="Text Placeholder 3"/>
          <p:cNvSpPr>
            <a:spLocks noGrp="1"/>
          </p:cNvSpPr>
          <p:nvPr>
            <p:ph type="body" sz="quarter" idx="3"/>
          </p:nvPr>
        </p:nvSpPr>
        <p:spPr/>
        <p:txBody>
          <a:bodyPr/>
          <a:lstStyle/>
          <a:p>
            <a:r>
              <a:rPr lang="en-US" dirty="0"/>
              <a:t>Action Plan</a:t>
            </a:r>
          </a:p>
        </p:txBody>
      </p:sp>
      <p:sp>
        <p:nvSpPr>
          <p:cNvPr id="5" name="Content Placeholder 4"/>
          <p:cNvSpPr>
            <a:spLocks noGrp="1"/>
          </p:cNvSpPr>
          <p:nvPr>
            <p:ph sz="quarter" idx="4"/>
          </p:nvPr>
        </p:nvSpPr>
        <p:spPr/>
        <p:txBody>
          <a:bodyPr>
            <a:normAutofit fontScale="92500"/>
          </a:bodyPr>
          <a:lstStyle/>
          <a:p>
            <a:r>
              <a:rPr lang="en-US" dirty="0"/>
              <a:t>Hold webinars on knowledge transfer techniques and challenges specific to the electric industry.</a:t>
            </a:r>
          </a:p>
          <a:p>
            <a:r>
              <a:rPr lang="en-US" dirty="0"/>
              <a:t>Create internal evaluation guide to facilitate entity self-assessment regarding knowledge transfer practices.</a:t>
            </a:r>
          </a:p>
          <a:p>
            <a:r>
              <a:rPr lang="en-US" dirty="0"/>
              <a:t>Develop best practice guide with industry examples of effective knowledge transfer.</a:t>
            </a:r>
          </a:p>
        </p:txBody>
      </p:sp>
      <p:sp>
        <p:nvSpPr>
          <p:cNvPr id="6" name="Slide Number Placeholder 5"/>
          <p:cNvSpPr>
            <a:spLocks noGrp="1"/>
          </p:cNvSpPr>
          <p:nvPr>
            <p:ph type="sldNum" sz="quarter" idx="12"/>
          </p:nvPr>
        </p:nvSpPr>
        <p:spPr/>
        <p:txBody>
          <a:bodyPr/>
          <a:lstStyle/>
          <a:p>
            <a:fld id="{6AFF1EDF-FCF5-4DFF-A03E-6FA4E499A1C1}" type="slidenum">
              <a:rPr lang="en-US" smtClean="0"/>
              <a:pPr/>
              <a:t>12</a:t>
            </a:fld>
            <a:endParaRPr lang="en-US" dirty="0"/>
          </a:p>
        </p:txBody>
      </p:sp>
      <p:sp>
        <p:nvSpPr>
          <p:cNvPr id="7" name="Title 6"/>
          <p:cNvSpPr>
            <a:spLocks noGrp="1"/>
          </p:cNvSpPr>
          <p:nvPr>
            <p:ph type="title"/>
          </p:nvPr>
        </p:nvSpPr>
        <p:spPr/>
        <p:txBody>
          <a:bodyPr/>
          <a:lstStyle/>
          <a:p>
            <a:r>
              <a:rPr lang="en-US" dirty="0"/>
              <a:t>Knowledge Transfer</a:t>
            </a:r>
          </a:p>
        </p:txBody>
      </p:sp>
      <p:sp>
        <p:nvSpPr>
          <p:cNvPr id="8" name="Footer Placeholder 7"/>
          <p:cNvSpPr>
            <a:spLocks noGrp="1"/>
          </p:cNvSpPr>
          <p:nvPr>
            <p:ph type="ftr" sz="quarter" idx="11"/>
          </p:nvPr>
        </p:nvSpPr>
        <p:spPr/>
        <p:txBody>
          <a:bodyPr/>
          <a:lstStyle/>
          <a:p>
            <a:r>
              <a:rPr lang="en-US" dirty="0"/>
              <a:t>Western Electricity Coordinating Council</a:t>
            </a:r>
          </a:p>
        </p:txBody>
      </p:sp>
    </p:spTree>
    <p:extLst>
      <p:ext uri="{BB962C8B-B14F-4D97-AF65-F5344CB8AC3E}">
        <p14:creationId xmlns:p14="http://schemas.microsoft.com/office/powerpoint/2010/main" val="395267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Issue Summary</a:t>
            </a:r>
          </a:p>
        </p:txBody>
      </p:sp>
      <p:sp>
        <p:nvSpPr>
          <p:cNvPr id="3" name="Content Placeholder 2"/>
          <p:cNvSpPr>
            <a:spLocks noGrp="1"/>
          </p:cNvSpPr>
          <p:nvPr>
            <p:ph sz="half" idx="2"/>
          </p:nvPr>
        </p:nvSpPr>
        <p:spPr/>
        <p:txBody>
          <a:bodyPr>
            <a:normAutofit/>
          </a:bodyPr>
          <a:lstStyle/>
          <a:p>
            <a:pPr marL="0" indent="0">
              <a:lnSpc>
                <a:spcPct val="90000"/>
              </a:lnSpc>
              <a:buNone/>
            </a:pPr>
            <a:r>
              <a:rPr lang="en-US" sz="2200" dirty="0"/>
              <a:t>The commissioning process is crucial to ensuring new equipment is installed correctly and will function as intended. This process can be complex and provides opportunities for errors. Addressing human performance issues associated with  the commissioning process can reduce the number of errors and resulting misoperations.</a:t>
            </a:r>
          </a:p>
        </p:txBody>
      </p:sp>
      <p:sp>
        <p:nvSpPr>
          <p:cNvPr id="4" name="Text Placeholder 3"/>
          <p:cNvSpPr>
            <a:spLocks noGrp="1"/>
          </p:cNvSpPr>
          <p:nvPr>
            <p:ph type="body" sz="quarter" idx="3"/>
          </p:nvPr>
        </p:nvSpPr>
        <p:spPr/>
        <p:txBody>
          <a:bodyPr/>
          <a:lstStyle/>
          <a:p>
            <a:r>
              <a:rPr lang="en-US" dirty="0"/>
              <a:t>Action Plan</a:t>
            </a:r>
          </a:p>
        </p:txBody>
      </p:sp>
      <p:sp>
        <p:nvSpPr>
          <p:cNvPr id="5" name="Content Placeholder 4"/>
          <p:cNvSpPr>
            <a:spLocks noGrp="1"/>
          </p:cNvSpPr>
          <p:nvPr>
            <p:ph sz="quarter" idx="4"/>
          </p:nvPr>
        </p:nvSpPr>
        <p:spPr/>
        <p:txBody>
          <a:bodyPr>
            <a:normAutofit fontScale="85000" lnSpcReduction="10000"/>
          </a:bodyPr>
          <a:lstStyle/>
          <a:p>
            <a:r>
              <a:rPr lang="en-US" dirty="0"/>
              <a:t>Share misoperations data concerning human performance during commissioning (e.g., as-left personnel errors, AC/DC systems). </a:t>
            </a:r>
          </a:p>
          <a:p>
            <a:r>
              <a:rPr lang="en-US" dirty="0"/>
              <a:t>Develop human performance in commission testing guide based on field experience and documents such as the IEEE commissioning document. </a:t>
            </a:r>
          </a:p>
          <a:p>
            <a:r>
              <a:rPr lang="en-US" dirty="0"/>
              <a:t>Bring commission testing issues and questions to the WECC Relay Work Group to be discussed.</a:t>
            </a:r>
          </a:p>
        </p:txBody>
      </p:sp>
      <p:sp>
        <p:nvSpPr>
          <p:cNvPr id="6" name="Slide Number Placeholder 5"/>
          <p:cNvSpPr>
            <a:spLocks noGrp="1"/>
          </p:cNvSpPr>
          <p:nvPr>
            <p:ph type="sldNum" sz="quarter" idx="12"/>
          </p:nvPr>
        </p:nvSpPr>
        <p:spPr/>
        <p:txBody>
          <a:bodyPr/>
          <a:lstStyle/>
          <a:p>
            <a:fld id="{6AFF1EDF-FCF5-4DFF-A03E-6FA4E499A1C1}" type="slidenum">
              <a:rPr lang="en-US" smtClean="0"/>
              <a:pPr/>
              <a:t>13</a:t>
            </a:fld>
            <a:endParaRPr lang="en-US" dirty="0"/>
          </a:p>
        </p:txBody>
      </p:sp>
      <p:sp>
        <p:nvSpPr>
          <p:cNvPr id="7" name="Title 6"/>
          <p:cNvSpPr>
            <a:spLocks noGrp="1"/>
          </p:cNvSpPr>
          <p:nvPr>
            <p:ph type="title"/>
          </p:nvPr>
        </p:nvSpPr>
        <p:spPr/>
        <p:txBody>
          <a:bodyPr>
            <a:normAutofit fontScale="90000"/>
          </a:bodyPr>
          <a:lstStyle/>
          <a:p>
            <a:r>
              <a:rPr lang="en-US" dirty="0"/>
              <a:t>Human Performance During Commissioning</a:t>
            </a:r>
          </a:p>
        </p:txBody>
      </p:sp>
      <p:sp>
        <p:nvSpPr>
          <p:cNvPr id="8" name="Footer Placeholder 7"/>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228821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Issue Summary</a:t>
            </a:r>
          </a:p>
        </p:txBody>
      </p:sp>
      <p:sp>
        <p:nvSpPr>
          <p:cNvPr id="3" name="Content Placeholder 2"/>
          <p:cNvSpPr>
            <a:spLocks noGrp="1"/>
          </p:cNvSpPr>
          <p:nvPr>
            <p:ph sz="half" idx="2"/>
          </p:nvPr>
        </p:nvSpPr>
        <p:spPr/>
        <p:txBody>
          <a:bodyPr>
            <a:normAutofit fontScale="92500" lnSpcReduction="20000"/>
          </a:bodyPr>
          <a:lstStyle/>
          <a:p>
            <a:pPr marL="0" indent="0">
              <a:buNone/>
            </a:pPr>
            <a:r>
              <a:rPr lang="en-US" dirty="0"/>
              <a:t>Challenges with the retrieval of information from electromechanical and solid state protection systems can make misoperation investigations difficult, and can lead entities to designate “unknown” causes by default. Addressing this tendency and shoring up investigation practices will help ensure all misoperation investigations are equally robust, regardless of the technology involved.</a:t>
            </a:r>
          </a:p>
        </p:txBody>
      </p:sp>
      <p:sp>
        <p:nvSpPr>
          <p:cNvPr id="4" name="Text Placeholder 3"/>
          <p:cNvSpPr>
            <a:spLocks noGrp="1"/>
          </p:cNvSpPr>
          <p:nvPr>
            <p:ph type="body" sz="quarter" idx="3"/>
          </p:nvPr>
        </p:nvSpPr>
        <p:spPr/>
        <p:txBody>
          <a:bodyPr/>
          <a:lstStyle/>
          <a:p>
            <a:r>
              <a:rPr lang="en-US" dirty="0"/>
              <a:t>Action Plan</a:t>
            </a:r>
          </a:p>
        </p:txBody>
      </p:sp>
      <p:sp>
        <p:nvSpPr>
          <p:cNvPr id="5" name="Content Placeholder 4"/>
          <p:cNvSpPr>
            <a:spLocks noGrp="1"/>
          </p:cNvSpPr>
          <p:nvPr>
            <p:ph sz="quarter" idx="4"/>
          </p:nvPr>
        </p:nvSpPr>
        <p:spPr/>
        <p:txBody>
          <a:bodyPr>
            <a:normAutofit fontScale="70000" lnSpcReduction="20000"/>
          </a:bodyPr>
          <a:lstStyle/>
          <a:p>
            <a:r>
              <a:rPr lang="en-US" dirty="0"/>
              <a:t>Share unknown misoperations rate information with entities, including how it compares to WECC average and other entities.</a:t>
            </a:r>
          </a:p>
          <a:p>
            <a:r>
              <a:rPr lang="en-US" dirty="0"/>
              <a:t>Determine the extent of condition, break down relay fleet by type, identify percentage of unknown misoperations by relay type,  and perform internal evaluations of non-microprocessor systems to identify areas for improvement.</a:t>
            </a:r>
          </a:p>
          <a:p>
            <a:r>
              <a:rPr lang="en-US" dirty="0"/>
              <a:t>Create  replacement plans for non-microprocessor systems with performance issues, and implement reinforcement strategies to identify areas where monitoring equipment may capture essential information.</a:t>
            </a:r>
          </a:p>
        </p:txBody>
      </p:sp>
      <p:sp>
        <p:nvSpPr>
          <p:cNvPr id="6" name="Slide Number Placeholder 5"/>
          <p:cNvSpPr>
            <a:spLocks noGrp="1"/>
          </p:cNvSpPr>
          <p:nvPr>
            <p:ph type="sldNum" sz="quarter" idx="12"/>
          </p:nvPr>
        </p:nvSpPr>
        <p:spPr/>
        <p:txBody>
          <a:bodyPr/>
          <a:lstStyle/>
          <a:p>
            <a:fld id="{6AFF1EDF-FCF5-4DFF-A03E-6FA4E499A1C1}" type="slidenum">
              <a:rPr lang="en-US" smtClean="0"/>
              <a:pPr/>
              <a:t>14</a:t>
            </a:fld>
            <a:endParaRPr lang="en-US" dirty="0"/>
          </a:p>
        </p:txBody>
      </p:sp>
      <p:sp>
        <p:nvSpPr>
          <p:cNvPr id="7" name="Title 6"/>
          <p:cNvSpPr>
            <a:spLocks noGrp="1"/>
          </p:cNvSpPr>
          <p:nvPr>
            <p:ph type="title"/>
          </p:nvPr>
        </p:nvSpPr>
        <p:spPr/>
        <p:txBody>
          <a:bodyPr/>
          <a:lstStyle/>
          <a:p>
            <a:r>
              <a:rPr lang="en-US" dirty="0"/>
              <a:t>Limited Information for Investigations</a:t>
            </a:r>
          </a:p>
        </p:txBody>
      </p:sp>
      <p:sp>
        <p:nvSpPr>
          <p:cNvPr id="8" name="Footer Placeholder 7"/>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284897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Issue Summary</a:t>
            </a:r>
          </a:p>
        </p:txBody>
      </p:sp>
      <p:sp>
        <p:nvSpPr>
          <p:cNvPr id="3" name="Content Placeholder 2"/>
          <p:cNvSpPr>
            <a:spLocks noGrp="1"/>
          </p:cNvSpPr>
          <p:nvPr>
            <p:ph sz="half" idx="2"/>
          </p:nvPr>
        </p:nvSpPr>
        <p:spPr/>
        <p:txBody>
          <a:bodyPr>
            <a:normAutofit/>
          </a:bodyPr>
          <a:lstStyle/>
          <a:p>
            <a:pPr marL="0" indent="0">
              <a:lnSpc>
                <a:spcPct val="80000"/>
              </a:lnSpc>
              <a:buNone/>
            </a:pPr>
            <a:r>
              <a:rPr lang="en-US" sz="2200" dirty="0"/>
              <a:t>Settings applied incorrectly in the field lead to misoperations. Controls can help confirm that settings are applied correctly and commissioned in the existing system as expected, and this may prevent costly troubleshooting. A thorough testing process for applying settings in the field will help reduce associated misoperations.</a:t>
            </a:r>
          </a:p>
        </p:txBody>
      </p:sp>
      <p:sp>
        <p:nvSpPr>
          <p:cNvPr id="4" name="Text Placeholder 3"/>
          <p:cNvSpPr>
            <a:spLocks noGrp="1"/>
          </p:cNvSpPr>
          <p:nvPr>
            <p:ph type="body" sz="quarter" idx="3"/>
          </p:nvPr>
        </p:nvSpPr>
        <p:spPr/>
        <p:txBody>
          <a:bodyPr/>
          <a:lstStyle/>
          <a:p>
            <a:r>
              <a:rPr lang="en-US" dirty="0"/>
              <a:t>Action Plan</a:t>
            </a:r>
          </a:p>
        </p:txBody>
      </p:sp>
      <p:sp>
        <p:nvSpPr>
          <p:cNvPr id="5" name="Content Placeholder 4"/>
          <p:cNvSpPr>
            <a:spLocks noGrp="1"/>
          </p:cNvSpPr>
          <p:nvPr>
            <p:ph sz="quarter" idx="4"/>
          </p:nvPr>
        </p:nvSpPr>
        <p:spPr/>
        <p:txBody>
          <a:bodyPr>
            <a:normAutofit fontScale="70000" lnSpcReduction="20000"/>
          </a:bodyPr>
          <a:lstStyle/>
          <a:p>
            <a:r>
              <a:rPr lang="en-US" dirty="0"/>
              <a:t>Host webinar with presentations from subject matter experts on challenges and techniques for correct application of settings in the field.</a:t>
            </a:r>
          </a:p>
          <a:p>
            <a:r>
              <a:rPr lang="en-US" dirty="0"/>
              <a:t>Follow the checklist provided in the Process, Issues, Trends, and Quality Control of Relay Settings IEEE PSRC Working Group report to review processes involving application of settings in the field and commission testing.</a:t>
            </a:r>
          </a:p>
          <a:p>
            <a:r>
              <a:rPr lang="en-US" dirty="0"/>
              <a:t>Develop a best practice guide with examples of effective commission testing and provide points of contact for entities interested in refining their process.</a:t>
            </a:r>
          </a:p>
          <a:p>
            <a:endParaRPr lang="en-US" dirty="0"/>
          </a:p>
        </p:txBody>
      </p:sp>
      <p:sp>
        <p:nvSpPr>
          <p:cNvPr id="6" name="Slide Number Placeholder 5"/>
          <p:cNvSpPr>
            <a:spLocks noGrp="1"/>
          </p:cNvSpPr>
          <p:nvPr>
            <p:ph type="sldNum" sz="quarter" idx="12"/>
          </p:nvPr>
        </p:nvSpPr>
        <p:spPr/>
        <p:txBody>
          <a:bodyPr/>
          <a:lstStyle/>
          <a:p>
            <a:fld id="{6AFF1EDF-FCF5-4DFF-A03E-6FA4E499A1C1}" type="slidenum">
              <a:rPr lang="en-US" smtClean="0"/>
              <a:pPr/>
              <a:t>15</a:t>
            </a:fld>
            <a:endParaRPr lang="en-US" dirty="0"/>
          </a:p>
        </p:txBody>
      </p:sp>
      <p:sp>
        <p:nvSpPr>
          <p:cNvPr id="7" name="Title 6"/>
          <p:cNvSpPr>
            <a:spLocks noGrp="1"/>
          </p:cNvSpPr>
          <p:nvPr>
            <p:ph type="title"/>
          </p:nvPr>
        </p:nvSpPr>
        <p:spPr/>
        <p:txBody>
          <a:bodyPr/>
          <a:lstStyle/>
          <a:p>
            <a:r>
              <a:rPr lang="en-US" dirty="0"/>
              <a:t>Application of Settings in the Field</a:t>
            </a:r>
          </a:p>
        </p:txBody>
      </p:sp>
      <p:sp>
        <p:nvSpPr>
          <p:cNvPr id="8" name="Footer Placeholder 7"/>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28651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Issue Summary</a:t>
            </a:r>
          </a:p>
        </p:txBody>
      </p:sp>
      <p:sp>
        <p:nvSpPr>
          <p:cNvPr id="3" name="Content Placeholder 2"/>
          <p:cNvSpPr>
            <a:spLocks noGrp="1"/>
          </p:cNvSpPr>
          <p:nvPr>
            <p:ph sz="half" idx="2"/>
          </p:nvPr>
        </p:nvSpPr>
        <p:spPr/>
        <p:txBody>
          <a:bodyPr>
            <a:normAutofit/>
          </a:bodyPr>
          <a:lstStyle/>
          <a:p>
            <a:pPr marL="0" indent="0">
              <a:lnSpc>
                <a:spcPct val="80000"/>
              </a:lnSpc>
              <a:buNone/>
            </a:pPr>
            <a:r>
              <a:rPr lang="en-US" sz="2200" dirty="0"/>
              <a:t>Many incorrect setting misoperations can be attributed to ground overcurrent settings. In the Texas Interconnection, for example, ground overcurrent settings comprised a large percent of incorrect setting misoperations. To address this issue in the West, we should develop targeted efforts to improve the coordination of ground overcurrent settings.</a:t>
            </a:r>
          </a:p>
        </p:txBody>
      </p:sp>
      <p:sp>
        <p:nvSpPr>
          <p:cNvPr id="4" name="Text Placeholder 3"/>
          <p:cNvSpPr>
            <a:spLocks noGrp="1"/>
          </p:cNvSpPr>
          <p:nvPr>
            <p:ph type="body" sz="quarter" idx="3"/>
          </p:nvPr>
        </p:nvSpPr>
        <p:spPr/>
        <p:txBody>
          <a:bodyPr/>
          <a:lstStyle/>
          <a:p>
            <a:r>
              <a:rPr lang="en-US" dirty="0"/>
              <a:t>Action Plan</a:t>
            </a:r>
          </a:p>
        </p:txBody>
      </p:sp>
      <p:sp>
        <p:nvSpPr>
          <p:cNvPr id="5" name="Content Placeholder 4"/>
          <p:cNvSpPr>
            <a:spLocks noGrp="1"/>
          </p:cNvSpPr>
          <p:nvPr>
            <p:ph sz="quarter" idx="4"/>
          </p:nvPr>
        </p:nvSpPr>
        <p:spPr/>
        <p:txBody>
          <a:bodyPr>
            <a:normAutofit fontScale="92500" lnSpcReduction="10000"/>
          </a:bodyPr>
          <a:lstStyle/>
          <a:p>
            <a:r>
              <a:rPr lang="en-US" dirty="0"/>
              <a:t>Conduct analysis to determine extent of condition in the Western Interconnection.</a:t>
            </a:r>
          </a:p>
          <a:p>
            <a:r>
              <a:rPr lang="en-US" dirty="0"/>
              <a:t>Host educational webinars addressing Ground Fault Protection challenges.</a:t>
            </a:r>
          </a:p>
          <a:p>
            <a:r>
              <a:rPr lang="en-US" dirty="0"/>
              <a:t>Assess entity ground fault protection practices.</a:t>
            </a:r>
          </a:p>
          <a:p>
            <a:r>
              <a:rPr lang="en-US" dirty="0"/>
              <a:t>Develop a best practice guide with examples of effective coordination of ground overcurrent fault settings.</a:t>
            </a:r>
          </a:p>
        </p:txBody>
      </p:sp>
      <p:sp>
        <p:nvSpPr>
          <p:cNvPr id="6" name="Slide Number Placeholder 5"/>
          <p:cNvSpPr>
            <a:spLocks noGrp="1"/>
          </p:cNvSpPr>
          <p:nvPr>
            <p:ph type="sldNum" sz="quarter" idx="12"/>
          </p:nvPr>
        </p:nvSpPr>
        <p:spPr/>
        <p:txBody>
          <a:bodyPr/>
          <a:lstStyle/>
          <a:p>
            <a:fld id="{6AFF1EDF-FCF5-4DFF-A03E-6FA4E499A1C1}" type="slidenum">
              <a:rPr lang="en-US" smtClean="0"/>
              <a:pPr/>
              <a:t>16</a:t>
            </a:fld>
            <a:endParaRPr lang="en-US" dirty="0"/>
          </a:p>
        </p:txBody>
      </p:sp>
      <p:sp>
        <p:nvSpPr>
          <p:cNvPr id="7" name="Title 6"/>
          <p:cNvSpPr>
            <a:spLocks noGrp="1"/>
          </p:cNvSpPr>
          <p:nvPr>
            <p:ph type="title"/>
          </p:nvPr>
        </p:nvSpPr>
        <p:spPr/>
        <p:txBody>
          <a:bodyPr/>
          <a:lstStyle/>
          <a:p>
            <a:r>
              <a:rPr lang="en-US" dirty="0"/>
              <a:t>Ground Overcurrent Protection</a:t>
            </a:r>
          </a:p>
        </p:txBody>
      </p:sp>
      <p:sp>
        <p:nvSpPr>
          <p:cNvPr id="8" name="Footer Placeholder 7"/>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266485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Improvement Through Best Practices</a:t>
            </a:r>
          </a:p>
        </p:txBody>
      </p:sp>
      <p:sp>
        <p:nvSpPr>
          <p:cNvPr id="10" name="Content Placeholder 9"/>
          <p:cNvSpPr>
            <a:spLocks noGrp="1"/>
          </p:cNvSpPr>
          <p:nvPr>
            <p:ph idx="1"/>
          </p:nvPr>
        </p:nvSpPr>
        <p:spPr/>
        <p:txBody>
          <a:bodyPr/>
          <a:lstStyle/>
          <a:p>
            <a:r>
              <a:rPr lang="en-US" dirty="0"/>
              <a:t>Internal Analytics</a:t>
            </a:r>
          </a:p>
          <a:p>
            <a:pPr lvl="1"/>
            <a:r>
              <a:rPr lang="en-US" dirty="0"/>
              <a:t>Best Practices webinar</a:t>
            </a:r>
          </a:p>
          <a:p>
            <a:r>
              <a:rPr lang="en-US" dirty="0"/>
              <a:t>Microprocessor Complexity</a:t>
            </a:r>
          </a:p>
          <a:p>
            <a:pPr lvl="1"/>
            <a:r>
              <a:rPr lang="en-US" dirty="0"/>
              <a:t>Informational webinar</a:t>
            </a:r>
          </a:p>
          <a:p>
            <a:r>
              <a:rPr lang="en-US" dirty="0"/>
              <a:t>Documentation of Processes</a:t>
            </a:r>
          </a:p>
          <a:p>
            <a:pPr lvl="1"/>
            <a:r>
              <a:rPr lang="en-US" dirty="0"/>
              <a:t>Education webinar</a:t>
            </a:r>
          </a:p>
          <a:p>
            <a:r>
              <a:rPr lang="en-US" dirty="0"/>
              <a:t>Process for Contracted Work</a:t>
            </a:r>
          </a:p>
          <a:p>
            <a:pPr lvl="1"/>
            <a:r>
              <a:rPr lang="en-US" dirty="0"/>
              <a:t>Lessons-Learned webinar</a:t>
            </a:r>
          </a:p>
        </p:txBody>
      </p:sp>
      <p:sp>
        <p:nvSpPr>
          <p:cNvPr id="6" name="Slide Number Placeholder 5"/>
          <p:cNvSpPr>
            <a:spLocks noGrp="1"/>
          </p:cNvSpPr>
          <p:nvPr>
            <p:ph type="sldNum" sz="quarter" idx="12"/>
          </p:nvPr>
        </p:nvSpPr>
        <p:spPr/>
        <p:txBody>
          <a:bodyPr/>
          <a:lstStyle/>
          <a:p>
            <a:fld id="{6AFF1EDF-FCF5-4DFF-A03E-6FA4E499A1C1}" type="slidenum">
              <a:rPr lang="en-US" smtClean="0"/>
              <a:pPr/>
              <a:t>17</a:t>
            </a:fld>
            <a:endParaRPr lang="en-US" dirty="0"/>
          </a:p>
        </p:txBody>
      </p:sp>
      <p:sp>
        <p:nvSpPr>
          <p:cNvPr id="8" name="Footer Placeholder 7"/>
          <p:cNvSpPr>
            <a:spLocks noGrp="1"/>
          </p:cNvSpPr>
          <p:nvPr>
            <p:ph type="ftr" sz="quarter" idx="11"/>
          </p:nvPr>
        </p:nvSpPr>
        <p:spPr/>
        <p:txBody>
          <a:bodyPr/>
          <a:lstStyle/>
          <a:p>
            <a:r>
              <a:rPr lang="en-US" dirty="0"/>
              <a:t>Western Electricity Coordinating Council</a:t>
            </a:r>
          </a:p>
        </p:txBody>
      </p:sp>
    </p:spTree>
    <p:extLst>
      <p:ext uri="{BB962C8B-B14F-4D97-AF65-F5344CB8AC3E}">
        <p14:creationId xmlns:p14="http://schemas.microsoft.com/office/powerpoint/2010/main" val="41929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August 30, 2017 Reduction Strategy Discussion</a:t>
            </a:r>
          </a:p>
        </p:txBody>
      </p:sp>
      <p:sp>
        <p:nvSpPr>
          <p:cNvPr id="3" name="Content Placeholder 2"/>
          <p:cNvSpPr>
            <a:spLocks noGrp="1"/>
          </p:cNvSpPr>
          <p:nvPr>
            <p:ph idx="1"/>
          </p:nvPr>
        </p:nvSpPr>
        <p:spPr/>
        <p:txBody>
          <a:bodyPr/>
          <a:lstStyle/>
          <a:p>
            <a:r>
              <a:rPr lang="en-US" dirty="0"/>
              <a:t>What about misoperations keeps you up at night?</a:t>
            </a:r>
          </a:p>
          <a:p>
            <a:r>
              <a:rPr lang="en-US" dirty="0"/>
              <a:t>What can we do about it?</a:t>
            </a:r>
          </a:p>
          <a:p>
            <a:r>
              <a:rPr lang="en-US" u="sng" dirty="0"/>
              <a:t>Does the Reduction Strategy set us in the right direction?</a:t>
            </a:r>
          </a:p>
          <a:p>
            <a:pPr marL="0" indent="0">
              <a:buNone/>
            </a:pPr>
            <a:endParaRPr lang="en-US" u="sng"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176617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Strategy Comment Period</a:t>
            </a:r>
          </a:p>
        </p:txBody>
      </p:sp>
      <p:sp>
        <p:nvSpPr>
          <p:cNvPr id="3" name="Content Placeholder 2"/>
          <p:cNvSpPr>
            <a:spLocks noGrp="1"/>
          </p:cNvSpPr>
          <p:nvPr>
            <p:ph idx="1"/>
          </p:nvPr>
        </p:nvSpPr>
        <p:spPr/>
        <p:txBody>
          <a:bodyPr/>
          <a:lstStyle/>
          <a:p>
            <a:pPr marL="0" indent="0">
              <a:buNone/>
            </a:pPr>
            <a:r>
              <a:rPr lang="en-US" dirty="0"/>
              <a:t>Reduction Strategy document will be available for content review September 1-October 15 at:</a:t>
            </a:r>
          </a:p>
          <a:p>
            <a:pPr marL="0" indent="0">
              <a:buNone/>
            </a:pPr>
            <a:endParaRPr lang="en-US" dirty="0"/>
          </a:p>
          <a:p>
            <a:pPr marL="0" indent="0" algn="ctr">
              <a:buNone/>
            </a:pPr>
            <a:r>
              <a:rPr lang="en-US" dirty="0"/>
              <a:t>https://www.wecc.biz/PerformanceAnalysis/</a:t>
            </a:r>
          </a:p>
        </p:txBody>
      </p:sp>
      <p:sp>
        <p:nvSpPr>
          <p:cNvPr id="4" name="Slide Number Placeholder 3"/>
          <p:cNvSpPr>
            <a:spLocks noGrp="1"/>
          </p:cNvSpPr>
          <p:nvPr>
            <p:ph type="sldNum" sz="quarter" idx="12"/>
          </p:nvPr>
        </p:nvSpPr>
        <p:spPr/>
        <p:txBody>
          <a:bodyPr/>
          <a:lstStyle/>
          <a:p>
            <a:fld id="{6AFF1EDF-FCF5-4DFF-A03E-6FA4E499A1C1}"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384879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 Team Needed</a:t>
            </a:r>
          </a:p>
        </p:txBody>
      </p:sp>
      <p:sp>
        <p:nvSpPr>
          <p:cNvPr id="4" name="Slide Number Placeholder 3"/>
          <p:cNvSpPr>
            <a:spLocks noGrp="1"/>
          </p:cNvSpPr>
          <p:nvPr>
            <p:ph type="sldNum" sz="quarter" idx="12"/>
          </p:nvPr>
        </p:nvSpPr>
        <p:spPr/>
        <p:txBody>
          <a:bodyPr/>
          <a:lstStyle/>
          <a:p>
            <a:fld id="{6AFF1EDF-FCF5-4DFF-A03E-6FA4E499A1C1}" type="slidenum">
              <a:rPr lang="en-US" smtClean="0"/>
              <a:pPr/>
              <a:t>2</a:t>
            </a:fld>
            <a:endParaRPr lang="en-US" dirty="0"/>
          </a:p>
        </p:txBody>
      </p:sp>
      <p:sp>
        <p:nvSpPr>
          <p:cNvPr id="5" name="Footer Placeholder 4"/>
          <p:cNvSpPr>
            <a:spLocks noGrp="1"/>
          </p:cNvSpPr>
          <p:nvPr>
            <p:ph type="ftr" sz="quarter" idx="11"/>
          </p:nvPr>
        </p:nvSpPr>
        <p:spPr/>
        <p:txBody>
          <a:bodyPr/>
          <a:lstStyle/>
          <a:p>
            <a:r>
              <a:rPr lang="en-US"/>
              <a:t>Western Electricity Coordinating Council</a:t>
            </a:r>
            <a:endParaRPr lang="en-US" dirty="0"/>
          </a:p>
        </p:txBody>
      </p:sp>
      <p:pic>
        <p:nvPicPr>
          <p:cNvPr id="6" name="Picture 8" descr="http://www.nbajersey.biz/jerseys/USA%20Jerseys/basketball%20dream%20team%20usa%201992%20jersey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2923" y="1524000"/>
            <a:ext cx="705815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Advisory Group Created</a:t>
            </a:r>
          </a:p>
        </p:txBody>
      </p:sp>
      <p:sp>
        <p:nvSpPr>
          <p:cNvPr id="3" name="Content Placeholder 2"/>
          <p:cNvSpPr>
            <a:spLocks noGrp="1"/>
          </p:cNvSpPr>
          <p:nvPr>
            <p:ph idx="1"/>
          </p:nvPr>
        </p:nvSpPr>
        <p:spPr/>
        <p:txBody>
          <a:bodyPr/>
          <a:lstStyle/>
          <a:p>
            <a:r>
              <a:rPr lang="en-US" dirty="0"/>
              <a:t>Randy Spacek – </a:t>
            </a:r>
            <a:r>
              <a:rPr lang="en-US" dirty="0" err="1"/>
              <a:t>Avista</a:t>
            </a:r>
            <a:r>
              <a:rPr lang="en-US" dirty="0"/>
              <a:t> Corp. </a:t>
            </a:r>
          </a:p>
          <a:p>
            <a:r>
              <a:rPr lang="en-US" dirty="0"/>
              <a:t>Jonathan Meyer – Idaho Power Company</a:t>
            </a:r>
          </a:p>
          <a:p>
            <a:r>
              <a:rPr lang="en-US" dirty="0"/>
              <a:t>Chris </a:t>
            </a:r>
            <a:r>
              <a:rPr lang="en-US" dirty="0" err="1"/>
              <a:t>Fleenor</a:t>
            </a:r>
            <a:r>
              <a:rPr lang="en-US" dirty="0"/>
              <a:t> – Tucson Electric Power</a:t>
            </a:r>
          </a:p>
          <a:p>
            <a:r>
              <a:rPr lang="en-US" dirty="0"/>
              <a:t>David Sydor – BC Hydro</a:t>
            </a:r>
          </a:p>
          <a:p>
            <a:r>
              <a:rPr lang="en-US" dirty="0"/>
              <a:t>Holly Mitchell – Northwestern Corp.</a:t>
            </a:r>
          </a:p>
          <a:p>
            <a:r>
              <a:rPr lang="en-US" dirty="0"/>
              <a:t>Rich Bauer – NERC</a:t>
            </a:r>
          </a:p>
          <a:p>
            <a:r>
              <a:rPr lang="en-US" dirty="0"/>
              <a:t>Jeff Mitchell – Reliability First</a:t>
            </a:r>
          </a:p>
          <a:p>
            <a:endParaRPr lang="en-US"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3</a:t>
            </a:fld>
            <a:endParaRPr lang="en-US" dirty="0"/>
          </a:p>
        </p:txBody>
      </p:sp>
      <p:sp>
        <p:nvSpPr>
          <p:cNvPr id="5" name="Footer Placeholder 4"/>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212467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Rules</a:t>
            </a:r>
          </a:p>
        </p:txBody>
      </p:sp>
      <p:sp>
        <p:nvSpPr>
          <p:cNvPr id="4" name="Slide Number Placeholder 3"/>
          <p:cNvSpPr>
            <a:spLocks noGrp="1"/>
          </p:cNvSpPr>
          <p:nvPr>
            <p:ph type="sldNum" sz="quarter" idx="12"/>
          </p:nvPr>
        </p:nvSpPr>
        <p:spPr/>
        <p:txBody>
          <a:bodyPr/>
          <a:lstStyle/>
          <a:p>
            <a:fld id="{6AFF1EDF-FCF5-4DFF-A03E-6FA4E499A1C1}" type="slidenum">
              <a:rPr lang="en-US" smtClean="0"/>
              <a:pPr/>
              <a:t>4</a:t>
            </a:fld>
            <a:endParaRPr lang="en-US" dirty="0"/>
          </a:p>
        </p:txBody>
      </p:sp>
      <p:sp>
        <p:nvSpPr>
          <p:cNvPr id="5" name="Footer Placeholder 4"/>
          <p:cNvSpPr>
            <a:spLocks noGrp="1"/>
          </p:cNvSpPr>
          <p:nvPr>
            <p:ph type="ftr" sz="quarter" idx="11"/>
          </p:nvPr>
        </p:nvSpPr>
        <p:spPr/>
        <p:txBody>
          <a:bodyPr/>
          <a:lstStyle/>
          <a:p>
            <a:r>
              <a:rPr lang="en-US"/>
              <a:t>Western Electricity Coordinating Council</a:t>
            </a:r>
            <a:endParaRPr lang="en-US" dirty="0"/>
          </a:p>
        </p:txBody>
      </p:sp>
      <p:pic>
        <p:nvPicPr>
          <p:cNvPr id="1026" name="Picture 2" descr="Image result for ground rul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6409" y="1600200"/>
            <a:ext cx="773118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5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Inward Focus</a:t>
            </a:r>
          </a:p>
        </p:txBody>
      </p:sp>
      <p:sp>
        <p:nvSpPr>
          <p:cNvPr id="4" name="Slide Number Placeholder 3"/>
          <p:cNvSpPr>
            <a:spLocks noGrp="1"/>
          </p:cNvSpPr>
          <p:nvPr>
            <p:ph type="sldNum" sz="quarter" idx="12"/>
          </p:nvPr>
        </p:nvSpPr>
        <p:spPr/>
        <p:txBody>
          <a:bodyPr/>
          <a:lstStyle/>
          <a:p>
            <a:fld id="{6AFF1EDF-FCF5-4DFF-A03E-6FA4E499A1C1}" type="slidenum">
              <a:rPr lang="en-US" smtClean="0"/>
              <a:pPr/>
              <a:t>5</a:t>
            </a:fld>
            <a:endParaRPr lang="en-US" dirty="0"/>
          </a:p>
        </p:txBody>
      </p:sp>
      <p:sp>
        <p:nvSpPr>
          <p:cNvPr id="5" name="Footer Placeholder 4"/>
          <p:cNvSpPr>
            <a:spLocks noGrp="1"/>
          </p:cNvSpPr>
          <p:nvPr>
            <p:ph type="ftr" sz="quarter" idx="11"/>
          </p:nvPr>
        </p:nvSpPr>
        <p:spPr/>
        <p:txBody>
          <a:bodyPr/>
          <a:lstStyle/>
          <a:p>
            <a:r>
              <a:rPr lang="en-US"/>
              <a:t>Western Electricity Coordinating Council</a:t>
            </a:r>
            <a:endParaRPr lang="en-US" dirty="0"/>
          </a:p>
        </p:txBody>
      </p:sp>
      <p:pic>
        <p:nvPicPr>
          <p:cNvPr id="1026" name="Picture 2" descr="Image result for inward foc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454851" cy="428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1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036647" y="1600200"/>
            <a:ext cx="7070707" cy="4572000"/>
          </a:xfrm>
          <a:prstGeom prst="rect">
            <a:avLst/>
          </a:prstGeom>
        </p:spPr>
      </p:pic>
      <p:sp>
        <p:nvSpPr>
          <p:cNvPr id="2" name="Title 1"/>
          <p:cNvSpPr>
            <a:spLocks noGrp="1"/>
          </p:cNvSpPr>
          <p:nvPr>
            <p:ph type="title"/>
          </p:nvPr>
        </p:nvSpPr>
        <p:spPr/>
        <p:txBody>
          <a:bodyPr/>
          <a:lstStyle/>
          <a:p>
            <a:r>
              <a:rPr lang="en-US" dirty="0"/>
              <a:t>Handout</a:t>
            </a:r>
          </a:p>
        </p:txBody>
      </p:sp>
      <p:sp>
        <p:nvSpPr>
          <p:cNvPr id="4" name="Slide Number Placeholder 3"/>
          <p:cNvSpPr>
            <a:spLocks noGrp="1"/>
          </p:cNvSpPr>
          <p:nvPr>
            <p:ph type="sldNum" sz="quarter" idx="12"/>
          </p:nvPr>
        </p:nvSpPr>
        <p:spPr/>
        <p:txBody>
          <a:bodyPr/>
          <a:lstStyle/>
          <a:p>
            <a:fld id="{6AFF1EDF-FCF5-4DFF-A03E-6FA4E499A1C1}" type="slidenum">
              <a:rPr lang="en-US" smtClean="0"/>
              <a:pPr/>
              <a:t>6</a:t>
            </a:fld>
            <a:endParaRPr lang="en-US" dirty="0"/>
          </a:p>
        </p:txBody>
      </p:sp>
      <p:sp>
        <p:nvSpPr>
          <p:cNvPr id="5" name="Footer Placeholder 4"/>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384429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Summaries and Action Plans</a:t>
            </a:r>
          </a:p>
        </p:txBody>
      </p:sp>
      <p:sp>
        <p:nvSpPr>
          <p:cNvPr id="4" name="Slide Number Placeholder 3"/>
          <p:cNvSpPr>
            <a:spLocks noGrp="1"/>
          </p:cNvSpPr>
          <p:nvPr>
            <p:ph type="sldNum" sz="quarter" idx="12"/>
          </p:nvPr>
        </p:nvSpPr>
        <p:spPr/>
        <p:txBody>
          <a:bodyPr/>
          <a:lstStyle/>
          <a:p>
            <a:fld id="{6AFF1EDF-FCF5-4DFF-A03E-6FA4E499A1C1}" type="slidenum">
              <a:rPr lang="en-US" smtClean="0"/>
              <a:pPr/>
              <a:t>7</a:t>
            </a:fld>
            <a:endParaRPr lang="en-US" dirty="0"/>
          </a:p>
        </p:txBody>
      </p:sp>
      <p:sp>
        <p:nvSpPr>
          <p:cNvPr id="5" name="Footer Placeholder 4"/>
          <p:cNvSpPr>
            <a:spLocks noGrp="1"/>
          </p:cNvSpPr>
          <p:nvPr>
            <p:ph type="ftr" sz="quarter" idx="11"/>
          </p:nvPr>
        </p:nvSpPr>
        <p:spPr/>
        <p:txBody>
          <a:bodyPr/>
          <a:lstStyle/>
          <a:p>
            <a:r>
              <a:rPr lang="en-US"/>
              <a:t>Western Electricity Coordinating Council</a:t>
            </a:r>
            <a:endParaRPr lang="en-US" dirty="0"/>
          </a:p>
        </p:txBody>
      </p:sp>
      <p:pic>
        <p:nvPicPr>
          <p:cNvPr id="7" name="Content Placeholder 5"/>
          <p:cNvPicPr>
            <a:picLocks noGrp="1" noChangeAspect="1"/>
          </p:cNvPicPr>
          <p:nvPr>
            <p:ph idx="1"/>
          </p:nvPr>
        </p:nvPicPr>
        <p:blipFill rotWithShape="1">
          <a:blip r:embed="rId2"/>
          <a:srcRect l="27733" t="-6616" r="23368" b="56270"/>
          <a:stretch/>
        </p:blipFill>
        <p:spPr>
          <a:xfrm>
            <a:off x="1153063" y="1295400"/>
            <a:ext cx="7164695" cy="4769873"/>
          </a:xfrm>
          <a:prstGeom prst="rect">
            <a:avLst/>
          </a:prstGeom>
        </p:spPr>
      </p:pic>
      <p:sp>
        <p:nvSpPr>
          <p:cNvPr id="8" name="Isosceles Triangle 7"/>
          <p:cNvSpPr/>
          <p:nvPr/>
        </p:nvSpPr>
        <p:spPr>
          <a:xfrm rot="12410535">
            <a:off x="2203754" y="293656"/>
            <a:ext cx="5109895" cy="5666859"/>
          </a:xfrm>
          <a:custGeom>
            <a:avLst/>
            <a:gdLst>
              <a:gd name="connsiteX0" fmla="*/ 0 w 2362200"/>
              <a:gd name="connsiteY0" fmla="*/ 2286000 h 2286000"/>
              <a:gd name="connsiteX1" fmla="*/ 1181100 w 2362200"/>
              <a:gd name="connsiteY1" fmla="*/ 0 h 2286000"/>
              <a:gd name="connsiteX2" fmla="*/ 2362200 w 2362200"/>
              <a:gd name="connsiteY2" fmla="*/ 2286000 h 2286000"/>
              <a:gd name="connsiteX3" fmla="*/ 0 w 2362200"/>
              <a:gd name="connsiteY3" fmla="*/ 2286000 h 2286000"/>
              <a:gd name="connsiteX0" fmla="*/ 0 w 2605329"/>
              <a:gd name="connsiteY0" fmla="*/ 3066471 h 3066471"/>
              <a:gd name="connsiteX1" fmla="*/ 1424229 w 2605329"/>
              <a:gd name="connsiteY1" fmla="*/ 0 h 3066471"/>
              <a:gd name="connsiteX2" fmla="*/ 2605329 w 2605329"/>
              <a:gd name="connsiteY2" fmla="*/ 2286000 h 3066471"/>
              <a:gd name="connsiteX3" fmla="*/ 0 w 2605329"/>
              <a:gd name="connsiteY3" fmla="*/ 3066471 h 3066471"/>
              <a:gd name="connsiteX0" fmla="*/ 0 w 2425872"/>
              <a:gd name="connsiteY0" fmla="*/ 3066471 h 3066471"/>
              <a:gd name="connsiteX1" fmla="*/ 1424229 w 2425872"/>
              <a:gd name="connsiteY1" fmla="*/ 0 h 3066471"/>
              <a:gd name="connsiteX2" fmla="*/ 2425872 w 2425872"/>
              <a:gd name="connsiteY2" fmla="*/ 1874073 h 3066471"/>
              <a:gd name="connsiteX3" fmla="*/ 0 w 2425872"/>
              <a:gd name="connsiteY3" fmla="*/ 3066471 h 3066471"/>
              <a:gd name="connsiteX0" fmla="*/ 0 w 2425872"/>
              <a:gd name="connsiteY0" fmla="*/ 3070273 h 3070273"/>
              <a:gd name="connsiteX1" fmla="*/ 1412636 w 2425872"/>
              <a:gd name="connsiteY1" fmla="*/ 0 h 3070273"/>
              <a:gd name="connsiteX2" fmla="*/ 2425872 w 2425872"/>
              <a:gd name="connsiteY2" fmla="*/ 1877875 h 3070273"/>
              <a:gd name="connsiteX3" fmla="*/ 0 w 2425872"/>
              <a:gd name="connsiteY3" fmla="*/ 3070273 h 3070273"/>
              <a:gd name="connsiteX0" fmla="*/ 0 w 2405668"/>
              <a:gd name="connsiteY0" fmla="*/ 3097772 h 3097772"/>
              <a:gd name="connsiteX1" fmla="*/ 1392432 w 2405668"/>
              <a:gd name="connsiteY1" fmla="*/ 0 h 3097772"/>
              <a:gd name="connsiteX2" fmla="*/ 2405668 w 2405668"/>
              <a:gd name="connsiteY2" fmla="*/ 1877875 h 3097772"/>
              <a:gd name="connsiteX3" fmla="*/ 0 w 2405668"/>
              <a:gd name="connsiteY3" fmla="*/ 3097772 h 3097772"/>
              <a:gd name="connsiteX0" fmla="*/ 0 w 2405668"/>
              <a:gd name="connsiteY0" fmla="*/ 3097772 h 3097772"/>
              <a:gd name="connsiteX1" fmla="*/ 1174320 w 2405668"/>
              <a:gd name="connsiteY1" fmla="*/ 471046 h 3097772"/>
              <a:gd name="connsiteX2" fmla="*/ 1392432 w 2405668"/>
              <a:gd name="connsiteY2" fmla="*/ 0 h 3097772"/>
              <a:gd name="connsiteX3" fmla="*/ 2405668 w 2405668"/>
              <a:gd name="connsiteY3" fmla="*/ 1877875 h 3097772"/>
              <a:gd name="connsiteX4" fmla="*/ 0 w 2405668"/>
              <a:gd name="connsiteY4" fmla="*/ 3097772 h 3097772"/>
              <a:gd name="connsiteX0" fmla="*/ 0 w 2405668"/>
              <a:gd name="connsiteY0" fmla="*/ 2699936 h 2699936"/>
              <a:gd name="connsiteX1" fmla="*/ 1174320 w 2405668"/>
              <a:gd name="connsiteY1" fmla="*/ 73210 h 2699936"/>
              <a:gd name="connsiteX2" fmla="*/ 1612624 w 2405668"/>
              <a:gd name="connsiteY2" fmla="*/ 0 h 2699936"/>
              <a:gd name="connsiteX3" fmla="*/ 2405668 w 2405668"/>
              <a:gd name="connsiteY3" fmla="*/ 1480039 h 2699936"/>
              <a:gd name="connsiteX4" fmla="*/ 0 w 2405668"/>
              <a:gd name="connsiteY4" fmla="*/ 2699936 h 2699936"/>
              <a:gd name="connsiteX0" fmla="*/ 0 w 2405668"/>
              <a:gd name="connsiteY0" fmla="*/ 2722193 h 2722193"/>
              <a:gd name="connsiteX1" fmla="*/ 1201455 w 2405668"/>
              <a:gd name="connsiteY1" fmla="*/ 0 h 2722193"/>
              <a:gd name="connsiteX2" fmla="*/ 1612624 w 2405668"/>
              <a:gd name="connsiteY2" fmla="*/ 22257 h 2722193"/>
              <a:gd name="connsiteX3" fmla="*/ 2405668 w 2405668"/>
              <a:gd name="connsiteY3" fmla="*/ 1502296 h 2722193"/>
              <a:gd name="connsiteX4" fmla="*/ 0 w 2405668"/>
              <a:gd name="connsiteY4" fmla="*/ 2722193 h 2722193"/>
              <a:gd name="connsiteX0" fmla="*/ 0 w 2455722"/>
              <a:gd name="connsiteY0" fmla="*/ 2722193 h 2722193"/>
              <a:gd name="connsiteX1" fmla="*/ 1201455 w 2455722"/>
              <a:gd name="connsiteY1" fmla="*/ 0 h 2722193"/>
              <a:gd name="connsiteX2" fmla="*/ 1612624 w 2455722"/>
              <a:gd name="connsiteY2" fmla="*/ 22257 h 2722193"/>
              <a:gd name="connsiteX3" fmla="*/ 2455722 w 2455722"/>
              <a:gd name="connsiteY3" fmla="*/ 1476965 h 2722193"/>
              <a:gd name="connsiteX4" fmla="*/ 0 w 2455722"/>
              <a:gd name="connsiteY4" fmla="*/ 2722193 h 2722193"/>
              <a:gd name="connsiteX0" fmla="*/ 0 w 2455722"/>
              <a:gd name="connsiteY0" fmla="*/ 2727799 h 2727799"/>
              <a:gd name="connsiteX1" fmla="*/ 1201455 w 2455722"/>
              <a:gd name="connsiteY1" fmla="*/ 5606 h 2727799"/>
              <a:gd name="connsiteX2" fmla="*/ 1667683 w 2455722"/>
              <a:gd name="connsiteY2" fmla="*/ 0 h 2727799"/>
              <a:gd name="connsiteX3" fmla="*/ 2455722 w 2455722"/>
              <a:gd name="connsiteY3" fmla="*/ 1482571 h 2727799"/>
              <a:gd name="connsiteX4" fmla="*/ 0 w 2455722"/>
              <a:gd name="connsiteY4" fmla="*/ 2727799 h 272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22" h="2727799">
                <a:moveTo>
                  <a:pt x="0" y="2727799"/>
                </a:moveTo>
                <a:lnTo>
                  <a:pt x="1201455" y="5606"/>
                </a:lnTo>
                <a:lnTo>
                  <a:pt x="1667683" y="0"/>
                </a:lnTo>
                <a:lnTo>
                  <a:pt x="2455722" y="1482571"/>
                </a:lnTo>
                <a:lnTo>
                  <a:pt x="0" y="2727799"/>
                </a:ln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43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Through Best Practices</a:t>
            </a:r>
          </a:p>
        </p:txBody>
      </p:sp>
      <p:sp>
        <p:nvSpPr>
          <p:cNvPr id="4" name="Slide Number Placeholder 3"/>
          <p:cNvSpPr>
            <a:spLocks noGrp="1"/>
          </p:cNvSpPr>
          <p:nvPr>
            <p:ph type="sldNum" sz="quarter" idx="12"/>
          </p:nvPr>
        </p:nvSpPr>
        <p:spPr/>
        <p:txBody>
          <a:bodyPr/>
          <a:lstStyle/>
          <a:p>
            <a:fld id="{6AFF1EDF-FCF5-4DFF-A03E-6FA4E499A1C1}" type="slidenum">
              <a:rPr lang="en-US" smtClean="0"/>
              <a:pPr/>
              <a:t>8</a:t>
            </a:fld>
            <a:endParaRPr lang="en-US" dirty="0"/>
          </a:p>
        </p:txBody>
      </p:sp>
      <p:sp>
        <p:nvSpPr>
          <p:cNvPr id="5" name="Footer Placeholder 4"/>
          <p:cNvSpPr>
            <a:spLocks noGrp="1"/>
          </p:cNvSpPr>
          <p:nvPr>
            <p:ph type="ftr" sz="quarter" idx="11"/>
          </p:nvPr>
        </p:nvSpPr>
        <p:spPr/>
        <p:txBody>
          <a:bodyPr/>
          <a:lstStyle/>
          <a:p>
            <a:r>
              <a:rPr lang="en-US"/>
              <a:t>Western Electricity Coordinating Council</a:t>
            </a:r>
            <a:endParaRPr lang="en-US" dirty="0"/>
          </a:p>
        </p:txBody>
      </p:sp>
      <p:pic>
        <p:nvPicPr>
          <p:cNvPr id="7" name="Content Placeholder 5"/>
          <p:cNvPicPr>
            <a:picLocks noGrp="1" noChangeAspect="1"/>
          </p:cNvPicPr>
          <p:nvPr>
            <p:ph idx="1"/>
          </p:nvPr>
        </p:nvPicPr>
        <p:blipFill>
          <a:blip r:embed="rId2"/>
          <a:stretch>
            <a:fillRect/>
          </a:stretch>
        </p:blipFill>
        <p:spPr>
          <a:xfrm>
            <a:off x="1072245" y="1600200"/>
            <a:ext cx="6999510" cy="4525963"/>
          </a:xfrm>
          <a:prstGeom prst="rect">
            <a:avLst/>
          </a:prstGeom>
        </p:spPr>
      </p:pic>
      <p:sp>
        <p:nvSpPr>
          <p:cNvPr id="9" name="Rectangle 8"/>
          <p:cNvSpPr/>
          <p:nvPr/>
        </p:nvSpPr>
        <p:spPr>
          <a:xfrm>
            <a:off x="6274278" y="1532626"/>
            <a:ext cx="1905000" cy="4663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93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Issue Summary</a:t>
            </a:r>
          </a:p>
        </p:txBody>
      </p:sp>
      <p:sp>
        <p:nvSpPr>
          <p:cNvPr id="7" name="Content Placeholder 6"/>
          <p:cNvSpPr>
            <a:spLocks noGrp="1"/>
          </p:cNvSpPr>
          <p:nvPr>
            <p:ph sz="half" idx="2"/>
          </p:nvPr>
        </p:nvSpPr>
        <p:spPr/>
        <p:txBody>
          <a:bodyPr>
            <a:normAutofit fontScale="92500" lnSpcReduction="20000"/>
          </a:bodyPr>
          <a:lstStyle/>
          <a:p>
            <a:pPr marL="0" indent="0">
              <a:buNone/>
            </a:pPr>
            <a:r>
              <a:rPr lang="en-US" dirty="0"/>
              <a:t>Short-circuit models are critical to developing settings and studying impacts of elements to the system. Flawed or outdated short-circuit models can lead to incorrect settings and misoperations. </a:t>
            </a:r>
          </a:p>
          <a:p>
            <a:pPr marL="0" indent="0">
              <a:buNone/>
            </a:pPr>
            <a:r>
              <a:rPr lang="en-US" dirty="0"/>
              <a:t>Processes for updating and sharing short-circuit model information can ensure settings are based on the most accurate model available and improve setting accuracy.</a:t>
            </a:r>
          </a:p>
        </p:txBody>
      </p:sp>
      <p:sp>
        <p:nvSpPr>
          <p:cNvPr id="8" name="Text Placeholder 7"/>
          <p:cNvSpPr>
            <a:spLocks noGrp="1"/>
          </p:cNvSpPr>
          <p:nvPr>
            <p:ph type="body" sz="quarter" idx="3"/>
          </p:nvPr>
        </p:nvSpPr>
        <p:spPr/>
        <p:txBody>
          <a:bodyPr/>
          <a:lstStyle/>
          <a:p>
            <a:r>
              <a:rPr lang="en-US" dirty="0"/>
              <a:t>Action Plan</a:t>
            </a:r>
          </a:p>
        </p:txBody>
      </p:sp>
      <p:sp>
        <p:nvSpPr>
          <p:cNvPr id="9" name="Content Placeholder 8"/>
          <p:cNvSpPr>
            <a:spLocks noGrp="1"/>
          </p:cNvSpPr>
          <p:nvPr>
            <p:ph sz="quarter" idx="4"/>
          </p:nvPr>
        </p:nvSpPr>
        <p:spPr/>
        <p:txBody>
          <a:bodyPr>
            <a:normAutofit fontScale="85000" lnSpcReduction="20000"/>
          </a:bodyPr>
          <a:lstStyle/>
          <a:p>
            <a:r>
              <a:rPr lang="en-US" dirty="0"/>
              <a:t>Host webinar to discuss top issues and inconsistencies in short-circuit models with the WECC Short Circuit Work Group (SCMWG).</a:t>
            </a:r>
          </a:p>
          <a:p>
            <a:r>
              <a:rPr lang="en-US" dirty="0"/>
              <a:t>Create an evaluation checklist for short- circuit models and related practices, including communication and information sharing practices.</a:t>
            </a:r>
          </a:p>
          <a:p>
            <a:r>
              <a:rPr lang="en-US" dirty="0"/>
              <a:t>Participate in regional model initiatives or share short- circuit information with neighboring entities.</a:t>
            </a:r>
          </a:p>
          <a:p>
            <a:r>
              <a:rPr lang="en-US" dirty="0"/>
              <a:t>Participate in the WECC SCMWG.</a:t>
            </a:r>
          </a:p>
        </p:txBody>
      </p:sp>
      <p:sp>
        <p:nvSpPr>
          <p:cNvPr id="4" name="Slide Number Placeholder 3"/>
          <p:cNvSpPr>
            <a:spLocks noGrp="1"/>
          </p:cNvSpPr>
          <p:nvPr>
            <p:ph type="sldNum" sz="quarter" idx="12"/>
          </p:nvPr>
        </p:nvSpPr>
        <p:spPr/>
        <p:txBody>
          <a:bodyPr/>
          <a:lstStyle/>
          <a:p>
            <a:fld id="{6AFF1EDF-FCF5-4DFF-A03E-6FA4E499A1C1}" type="slidenum">
              <a:rPr lang="en-US" smtClean="0"/>
              <a:pPr/>
              <a:t>9</a:t>
            </a:fld>
            <a:endParaRPr lang="en-US" dirty="0"/>
          </a:p>
        </p:txBody>
      </p:sp>
      <p:sp>
        <p:nvSpPr>
          <p:cNvPr id="2" name="Title 1"/>
          <p:cNvSpPr>
            <a:spLocks noGrp="1"/>
          </p:cNvSpPr>
          <p:nvPr>
            <p:ph type="title"/>
          </p:nvPr>
        </p:nvSpPr>
        <p:spPr/>
        <p:txBody>
          <a:bodyPr/>
          <a:lstStyle/>
          <a:p>
            <a:r>
              <a:rPr lang="en-US" dirty="0"/>
              <a:t>Short-Circuit Model Quality</a:t>
            </a:r>
          </a:p>
        </p:txBody>
      </p:sp>
      <p:sp>
        <p:nvSpPr>
          <p:cNvPr id="5" name="Footer Placeholder 4"/>
          <p:cNvSpPr>
            <a:spLocks noGrp="1"/>
          </p:cNvSpPr>
          <p:nvPr>
            <p:ph type="ftr" sz="quarter" idx="11"/>
          </p:nvPr>
        </p:nvSpPr>
        <p:spPr/>
        <p:txBody>
          <a:bodyPr/>
          <a:lstStyle/>
          <a:p>
            <a:r>
              <a:rPr lang="en-US"/>
              <a:t>Western Electricity Coordinating Council</a:t>
            </a:r>
            <a:endParaRPr lang="en-US" dirty="0"/>
          </a:p>
        </p:txBody>
      </p:sp>
    </p:spTree>
    <p:extLst>
      <p:ext uri="{BB962C8B-B14F-4D97-AF65-F5344CB8AC3E}">
        <p14:creationId xmlns:p14="http://schemas.microsoft.com/office/powerpoint/2010/main" val="632382537"/>
      </p:ext>
    </p:extLst>
  </p:cSld>
  <p:clrMapOvr>
    <a:masterClrMapping/>
  </p:clrMapOvr>
</p:sld>
</file>

<file path=ppt/theme/theme1.xml><?xml version="1.0" encoding="utf-8"?>
<a:theme xmlns:a="http://schemas.openxmlformats.org/drawingml/2006/main" name="Misops Workshop Standard">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isops Workshop Standard" id="{64B5B42A-7426-4644-B4AF-220EBDE7BB32}" vid="{2D3C6006-21CD-438B-8EF2-784617606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ther Reliability Documents" ma:contentTypeID="0x010100E45EF0F8AAA65E428351BA36F1B645BE1200CA280BBE04EF434C8DECBE67FD58A074" ma:contentTypeVersion="10" ma:contentTypeDescription="" ma:contentTypeScope="" ma:versionID="c2434c7e036fbdb00d76290cd9c6396c">
  <xsd:schema xmlns:xsd="http://www.w3.org/2001/XMLSchema" xmlns:xs="http://www.w3.org/2001/XMLSchema" xmlns:p="http://schemas.microsoft.com/office/2006/metadata/properties" xmlns:ns2="2fb8a92a-9032-49d6-b983-191f0a73b01f" xmlns:ns3="4bd63098-0c83-43cf-abdd-085f2cc55a51" targetNamespace="http://schemas.microsoft.com/office/2006/metadata/properties" ma:root="true" ma:fieldsID="7f3a7fd941f69af4be576b57cbcc2582" ns2:_="" ns3:_="">
    <xsd:import namespace="2fb8a92a-9032-49d6-b983-191f0a73b01f"/>
    <xsd:import namespace="4bd63098-0c83-43cf-abdd-085f2cc55a51"/>
    <xsd:element name="properties">
      <xsd:complexType>
        <xsd:sequence>
          <xsd:element name="documentManagement">
            <xsd:complexType>
              <xsd:all>
                <xsd:element ref="ns2:Document_x0020_Categorization_x0020_Policy"/>
                <xsd:element ref="ns2:Owner_x0020_Group" minOccurs="0"/>
                <xsd:element ref="ns2:Committee" minOccurs="0"/>
                <xsd:element ref="ns2:WECC_x0020_Status" minOccurs="0"/>
                <xsd:element ref="ns2:Privacy"/>
                <xsd:element ref="ns2:Adopted_x002f_Approved_x0020_By" minOccurs="0"/>
                <xsd:element ref="ns2:Other_x0020_Reliability_x0020_Documents" minOccurs="0"/>
                <xsd:element ref="ns2:Jurisdiction" minOccurs="0"/>
                <xsd:element ref="ns2:Standard_x0020_Family" minOccurs="0"/>
                <xsd:element ref="ns3:TaxKeywordTaxHTField" minOccurs="0"/>
                <xsd:element ref="ns3:TaxCatchAll" minOccurs="0"/>
                <xsd:element ref="ns3:_dlc_DocId" minOccurs="0"/>
                <xsd:element ref="ns3:_dlc_DocIdUrl" minOccurs="0"/>
                <xsd:element ref="ns3:_dlc_DocIdPersistId" minOccurs="0"/>
                <xsd:element ref="ns3:Event_x0020_ID" minOccurs="0"/>
                <xsd:element ref="ns3:Approv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8a92a-9032-49d6-b983-191f0a73b01f" elementFormDefault="qualified">
    <xsd:import namespace="http://schemas.microsoft.com/office/2006/documentManagement/types"/>
    <xsd:import namespace="http://schemas.microsoft.com/office/infopath/2007/PartnerControls"/>
    <xsd:element name="Document_x0020_Categorization_x0020_Policy" ma:index="8" ma:displayName="WECC Categorization Policy" ma:default="N/A" ma:format="Dropdown" ma:internalName="Document_x0020_Categorization_x0020_Policy">
      <xsd:simpleType>
        <xsd:restriction base="dms:Choice">
          <xsd:enumeration value="N/A"/>
          <xsd:enumeration value="Charter"/>
          <xsd:enumeration value="Guideline"/>
          <xsd:enumeration value="Policy"/>
          <xsd:enumeration value="Regional Criteria"/>
          <xsd:enumeration value="Regional Reliability Standard"/>
          <xsd:enumeration value="Report or Other"/>
        </xsd:restriction>
      </xsd:simpleType>
    </xsd:element>
    <xsd:element name="Owner_x0020_Group" ma:index="9" nillable="true" ma:displayName="Owner Group" ma:internalName="Owner_x0020_Group" ma:requiredMultiChoice="true">
      <xsd:complexType>
        <xsd:complexContent>
          <xsd:extension base="dms:MultiChoice">
            <xsd:sequence>
              <xsd:element name="Value" maxOccurs="unbounded" minOccurs="0" nillable="true">
                <xsd:simpleType>
                  <xsd:restriction base="dms:Choice">
                    <xsd:enumeration value="Compliance"/>
                    <xsd:enumeration value="Compliance Open Webinars"/>
                    <xsd:enumeration value="Compliance Workshop"/>
                    <xsd:enumeration value="Event Analysis &amp; Situational Awareness"/>
                    <xsd:enumeration value="General &amp; Administrative"/>
                    <xsd:enumeration value="Human Resources"/>
                    <xsd:enumeration value="Information Technology"/>
                    <xsd:enumeration value="Legal &amp; Regulatory"/>
                    <xsd:enumeration value="Operations Performance Analysis"/>
                    <xsd:enumeration value="Performance Analysis"/>
                    <xsd:enumeration value="Planning Services"/>
                    <xsd:enumeration value="Registration and Certification"/>
                    <xsd:enumeration value="Reliability Assessment"/>
                    <xsd:enumeration value="Reliability Standards"/>
                    <xsd:enumeration value="Resource Adequacy"/>
                    <xsd:enumeration value="System Adequacy Planning"/>
                    <xsd:enumeration value="System Stability Planning"/>
                    <xsd:enumeration value="Training &amp; Education"/>
                    <xsd:enumeration value="Transmission Expansion Planning"/>
                    <xsd:enumeration value="WREGIS"/>
                  </xsd:restriction>
                </xsd:simpleType>
              </xsd:element>
            </xsd:sequence>
          </xsd:extension>
        </xsd:complexContent>
      </xsd:complexType>
    </xsd:element>
    <xsd:element name="Committee" ma:index="10" nillable="true" ma:displayName="Committee" ma:internalName="Committee">
      <xsd:complexType>
        <xsd:complexContent>
          <xsd:extension base="dms:MultiChoice">
            <xsd:sequence>
              <xsd:element name="Value" maxOccurs="unbounded" minOccurs="0" nillable="true">
                <xsd:simpleType>
                  <xsd:restriction base="dms:Choice">
                    <xsd:enumeration value="APFTF"/>
                    <xsd:enumeration value="BOD"/>
                    <xsd:enumeration value="CIMTF"/>
                    <xsd:enumeration value="CSF"/>
                    <xsd:enumeration value="DEEMSF"/>
                    <xsd:enumeration value="EPAS"/>
                    <xsd:enumeration value="ESF"/>
                    <xsd:enumeration value="FAC"/>
                    <xsd:enumeration value="GC"/>
                    <xsd:enumeration value="GOPF"/>
                    <xsd:enumeration value="HPF"/>
                    <xsd:enumeration value="HRCC"/>
                    <xsd:enumeration value="ISEAS"/>
                    <xsd:enumeration value="JGC"/>
                    <xsd:enumeration value="LPTF"/>
                    <xsd:enumeration value="MAC"/>
                    <xsd:enumeration value="MBS"/>
                    <xsd:enumeration value="MVS"/>
                    <xsd:enumeration value="NC"/>
                    <xsd:enumeration value="OAWG"/>
                    <xsd:enumeration value="PCDS"/>
                    <xsd:enumeration value="PCS"/>
                    <xsd:enumeration value="PS"/>
                    <xsd:enumeration value="PSF"/>
                    <xsd:enumeration value="RAAG"/>
                    <xsd:enumeration value="RAC"/>
                    <xsd:enumeration value="RASRS"/>
                    <xsd:enumeration value="RRC"/>
                    <xsd:enumeration value="S4.9RC"/>
                    <xsd:enumeration value="SCMS"/>
                    <xsd:enumeration value="SRS"/>
                    <xsd:enumeration value="StS"/>
                    <xsd:enumeration value="TCOMS"/>
                    <xsd:enumeration value="UFLSWG"/>
                    <xsd:enumeration value="WREGIS"/>
                    <xsd:enumeration value="WREGIS-SAC"/>
                    <xsd:enumeration value="WSC"/>
                  </xsd:restriction>
                </xsd:simpleType>
              </xsd:element>
            </xsd:sequence>
          </xsd:extension>
        </xsd:complexContent>
      </xsd:complexType>
    </xsd:element>
    <xsd:element name="WECC_x0020_Status" ma:index="11" nillable="true" ma:displayName="WECC Status" ma:format="Dropdown" ma:internalName="WECC_x0020_Status" ma:readOnly="false">
      <xsd:simpleType>
        <xsd:restriction base="dms:Choice">
          <xsd:enumeration value="Draft"/>
          <xsd:enumeration value="Approval Item"/>
          <xsd:enumeration value="In Review"/>
          <xsd:enumeration value="Approved/Final"/>
          <xsd:enumeration value="Retired"/>
          <xsd:enumeration value="Replaced"/>
          <xsd:enumeration value="Redline"/>
          <xsd:enumeration value="Active"/>
          <xsd:enumeration value="Closed"/>
          <xsd:enumeration value="Hold"/>
        </xsd:restriction>
      </xsd:simpleType>
    </xsd:element>
    <xsd:element name="Privacy" ma:index="12" ma:displayName="Privacy" ma:format="Dropdown" ma:internalName="Privacy">
      <xsd:simpleType>
        <xsd:restriction base="dms:Choice">
          <xsd:enumeration value="Public"/>
          <xsd:enumeration value="Authenticated"/>
          <xsd:enumeration value="Base Cases"/>
          <xsd:enumeration value="NDA"/>
          <xsd:enumeration value="PSLF"/>
          <xsd:enumeration value="RAS OR GMD"/>
          <xsd:enumeration value="WECC Members"/>
        </xsd:restriction>
      </xsd:simpleType>
    </xsd:element>
    <xsd:element name="Adopted_x002f_Approved_x0020_By" ma:index="13" nillable="true" ma:displayName="Adopted/Approved By" ma:format="Dropdown" ma:internalName="Adopted_x002F_Approved_x0020_By" ma:readOnly="false">
      <xsd:simpleType>
        <xsd:restriction base="dms:Choice">
          <xsd:enumeration value="…"/>
          <xsd:enumeration value="ATFWG"/>
          <xsd:enumeration value="ATSMWG"/>
          <xsd:enumeration value="BOD"/>
          <xsd:enumeration value="BPSPRTF"/>
          <xsd:enumeration value="CIMTF"/>
          <xsd:enumeration value="CSWG"/>
          <xsd:enumeration value="DDMWG"/>
          <xsd:enumeration value="DEMSWG"/>
          <xsd:enumeration value="EDTF"/>
          <xsd:enumeration value="EPAS"/>
          <xsd:enumeration value="ESCTF"/>
          <xsd:enumeration value="ESMTF"/>
          <xsd:enumeration value="ESOTF"/>
          <xsd:enumeration value="ESTF"/>
          <xsd:enumeration value="FAC"/>
          <xsd:enumeration value="GC"/>
          <xsd:enumeration value="GOWG"/>
          <xsd:enumeration value="HPEAWG"/>
          <xsd:enumeration value="HPKTTF"/>
          <xsd:enumeration value="HPMMTF"/>
          <xsd:enumeration value="HPWG"/>
          <xsd:enumeration value="HRCC"/>
          <xsd:enumeration value="ISAS"/>
          <xsd:enumeration value="JGC"/>
          <xsd:enumeration value="JSIS"/>
          <xsd:enumeration value="LMWG"/>
          <xsd:enumeration value="LRTF"/>
          <xsd:enumeration value="MAC"/>
          <xsd:enumeration value="MIC"/>
          <xsd:enumeration value="MRAWG"/>
          <xsd:enumeration value="MVS"/>
          <xsd:enumeration value="NC"/>
          <xsd:enumeration value="OAWG"/>
          <xsd:enumeration value="OC"/>
          <xsd:enumeration value="PCDS"/>
          <xsd:enumeration value="PCMS"/>
          <xsd:enumeration value="PPMVDWG"/>
          <xsd:enumeration value="PRPTF"/>
          <xsd:enumeration value="PSWG"/>
          <xsd:enumeration value="PWG"/>
          <xsd:enumeration value="RAC"/>
          <xsd:enumeration value="RASRS"/>
          <xsd:enumeration value="REMWG"/>
          <xsd:enumeration value="RWG"/>
          <xsd:enumeration value="S49RC"/>
          <xsd:enumeration value="SASMS"/>
          <xsd:enumeration value="SCMWG"/>
          <xsd:enumeration value="SETF"/>
          <xsd:enumeration value="SEWG"/>
          <xsd:enumeration value="SPWG"/>
          <xsd:enumeration value="SRS"/>
          <xsd:enumeration value="StS"/>
          <xsd:enumeration value="SWG"/>
          <xsd:enumeration value="TELWG"/>
          <xsd:enumeration value="TSAWG"/>
          <xsd:enumeration value="UFLSWG"/>
          <xsd:enumeration value="WREGIS"/>
          <xsd:enumeration value="WREGIS-SAC"/>
          <xsd:enumeration value="WSC"/>
        </xsd:restriction>
      </xsd:simpleType>
    </xsd:element>
    <xsd:element name="Other_x0020_Reliability_x0020_Documents" ma:index="14" nillable="true" ma:displayName="Other Reliability Documents" ma:format="Dropdown" ma:internalName="Other_x0020_Reliability_x0020_Documents" ma:readOnly="false">
      <xsd:simpleType>
        <xsd:restriction base="dms:Choice">
          <xsd:enumeration value="..."/>
          <xsd:enumeration value="Best Practices"/>
          <xsd:enumeration value="Checklist"/>
          <xsd:enumeration value="Methodology"/>
          <xsd:enumeration value="Misoperations"/>
          <xsd:enumeration value="Protocol"/>
          <xsd:enumeration value="Workflow"/>
        </xsd:restriction>
      </xsd:simpleType>
    </xsd:element>
    <xsd:element name="Jurisdiction" ma:index="15" nillable="true" ma:displayName="Jurisdiction" ma:default="US (United States)" ma:internalName="Jurisdiction">
      <xsd:complexType>
        <xsd:complexContent>
          <xsd:extension base="dms:MultiChoice">
            <xsd:sequence>
              <xsd:element name="Value" maxOccurs="unbounded" minOccurs="0" nillable="true">
                <xsd:simpleType>
                  <xsd:restriction base="dms:Choice">
                    <xsd:enumeration value="US (United States)"/>
                    <xsd:enumeration value="AB (Alberta)"/>
                    <xsd:enumeration value="BC (British Columbia)"/>
                    <xsd:enumeration value="MX (Baja Mexico)"/>
                  </xsd:restriction>
                </xsd:simpleType>
              </xsd:element>
            </xsd:sequence>
          </xsd:extension>
        </xsd:complexContent>
      </xsd:complexType>
    </xsd:element>
    <xsd:element name="Standard_x0020_Family" ma:index="16" nillable="true" ma:displayName="Standard Family" ma:format="Dropdown" ma:internalName="Standard_x0020_Family">
      <xsd:simpleType>
        <xsd:restriction base="dms:Choice">
          <xsd:enumeration value="BAL"/>
          <xsd:enumeration value="CIP"/>
          <xsd:enumeration value="COM"/>
          <xsd:enumeration value="EOP"/>
          <xsd:enumeration value="FAC"/>
          <xsd:enumeration value="INT"/>
          <xsd:enumeration value="IRO"/>
          <xsd:enumeration value="MOD"/>
          <xsd:enumeration value="NUC"/>
          <xsd:enumeration value="PER"/>
          <xsd:enumeration value="PRC"/>
          <xsd:enumeration value="TOP"/>
          <xsd:enumeration value="TPL"/>
          <xsd:enumeration value="VAR"/>
        </xsd:restriction>
      </xsd:simpleType>
    </xsd:element>
  </xsd:schema>
  <xsd:schema xmlns:xsd="http://www.w3.org/2001/XMLSchema" xmlns:xs="http://www.w3.org/2001/XMLSchema" xmlns:dms="http://schemas.microsoft.com/office/2006/documentManagement/types" xmlns:pc="http://schemas.microsoft.com/office/infopath/2007/PartnerControls" targetNamespace="4bd63098-0c83-43cf-abdd-085f2cc55a51"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af747698-1922-4602-8604-6fec0d9c99b7"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16224b44-889d-4166-9284-f04ddcafbdf4}" ma:internalName="TaxCatchAll" ma:showField="CatchAllData" ma:web="4bd63098-0c83-43cf-abdd-085f2cc55a51">
      <xsd:complexType>
        <xsd:complexContent>
          <xsd:extension base="dms:MultiChoiceLookup">
            <xsd:sequence>
              <xsd:element name="Value" type="dms:Lookup" maxOccurs="unbounded" minOccurs="0" nillable="true"/>
            </xsd:sequence>
          </xsd:extension>
        </xsd:complexContent>
      </xsd:complex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Event_x0020_ID" ma:index="23" nillable="true" ma:displayName="Calendar Event ID" ma:internalName="Event_x0020_ID">
      <xsd:simpleType>
        <xsd:restriction base="dms:Note">
          <xsd:maxLength value="255"/>
        </xsd:restriction>
      </xsd:simpleType>
    </xsd:element>
    <xsd:element name="Approver" ma:index="24" ma:displayName="Approver" ma:list="UserInfo" ma:SharePointGroup="4815" ma:internalName="Approver"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Categorization_x0020_Policy xmlns="2fb8a92a-9032-49d6-b983-191f0a73b01f">N/A</Document_x0020_Categorization_x0020_Policy>
    <TaxCatchAll xmlns="4bd63098-0c83-43cf-abdd-085f2cc55a51">
      <Value>1714</Value>
    </TaxCatchAll>
    <Privacy xmlns="2fb8a92a-9032-49d6-b983-191f0a73b01f">Public</Privacy>
    <Event_x0020_ID xmlns="4bd63098-0c83-43cf-abdd-085f2cc55a51">13166</Event_x0020_ID>
    <Committee xmlns="2fb8a92a-9032-49d6-b983-191f0a73b01f"/>
    <WECC_x0020_Status xmlns="2fb8a92a-9032-49d6-b983-191f0a73b01f" xsi:nil="true"/>
    <Owner_x0020_Group xmlns="2fb8a92a-9032-49d6-b983-191f0a73b01f">
      <Value>Operations Performance Analysis</Value>
    </Owner_x0020_Group>
    <TaxKeywordTaxHTField xmlns="4bd63098-0c83-43cf-abdd-085f2cc55a51">
      <Terms xmlns="http://schemas.microsoft.com/office/infopath/2007/PartnerControls">
        <TermInfo xmlns="http://schemas.microsoft.com/office/infopath/2007/PartnerControls">
          <TermName xmlns="http://schemas.microsoft.com/office/infopath/2007/PartnerControls">Workshops</TermName>
          <TermId xmlns="http://schemas.microsoft.com/office/infopath/2007/PartnerControls">ac0e11db-49ed-438d-9080-f92014019eb8</TermId>
        </TermInfo>
      </Terms>
    </TaxKeywordTaxHTField>
    <_dlc_DocId xmlns="4bd63098-0c83-43cf-abdd-085f2cc55a51">YWEQ7USXTMD7-3-7618</_dlc_DocId>
    <_dlc_DocIdUrl xmlns="4bd63098-0c83-43cf-abdd-085f2cc55a51">
      <Url>https://www.wecc.org/_layouts/15/DocIdRedir.aspx?ID=YWEQ7USXTMD7-3-7618</Url>
      <Description>YWEQ7USXTMD7-3-7618</Description>
    </_dlc_DocIdUrl>
    <Jurisdiction xmlns="2fb8a92a-9032-49d6-b983-191f0a73b01f"/>
    <Standard_x0020_Family xmlns="2fb8a92a-9032-49d6-b983-191f0a73b01f" xsi:nil="true"/>
    <Other_x0020_Reliability_x0020_Documents xmlns="2fb8a92a-9032-49d6-b983-191f0a73b01f">Misoperations</Other_x0020_Reliability_x0020_Documents>
    <Adopted_x002f_Approved_x0020_By xmlns="2fb8a92a-9032-49d6-b983-191f0a73b01f" xsi:nil="true"/>
    <Approver xmlns="4bd63098-0c83-43cf-abdd-085f2cc55a51">
      <UserInfo>
        <DisplayName/>
        <AccountId/>
        <AccountType/>
      </UserInfo>
    </Approver>
  </documentManagement>
</p:properties>
</file>

<file path=customXml/itemProps1.xml><?xml version="1.0" encoding="utf-8"?>
<ds:datastoreItem xmlns:ds="http://schemas.openxmlformats.org/officeDocument/2006/customXml" ds:itemID="{EE6FC5C9-94D4-4530-ABBD-CEFF5AE99D1B}"/>
</file>

<file path=customXml/itemProps2.xml><?xml version="1.0" encoding="utf-8"?>
<ds:datastoreItem xmlns:ds="http://schemas.openxmlformats.org/officeDocument/2006/customXml" ds:itemID="{B44FE5A7-55E4-4BAE-A2BC-F0E494D62BED}"/>
</file>

<file path=customXml/itemProps3.xml><?xml version="1.0" encoding="utf-8"?>
<ds:datastoreItem xmlns:ds="http://schemas.openxmlformats.org/officeDocument/2006/customXml" ds:itemID="{9BB17989-B9CD-4CC2-B45A-854C8B52FD15}"/>
</file>

<file path=customXml/itemProps4.xml><?xml version="1.0" encoding="utf-8"?>
<ds:datastoreItem xmlns:ds="http://schemas.openxmlformats.org/officeDocument/2006/customXml" ds:itemID="{7A40D0BA-0695-4E0C-B6B6-3CCA7C16B92E}"/>
</file>

<file path=docProps/app.xml><?xml version="1.0" encoding="utf-8"?>
<Properties xmlns="http://schemas.openxmlformats.org/officeDocument/2006/extended-properties" xmlns:vt="http://schemas.openxmlformats.org/officeDocument/2006/docPropsVTypes">
  <Template>Misops Workshop Standard</Template>
  <TotalTime>335</TotalTime>
  <Words>1275</Words>
  <Application>Microsoft Office PowerPoint</Application>
  <PresentationFormat>On-screen Show (4:3)</PresentationFormat>
  <Paragraphs>135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Misops Workshop Standard</vt:lpstr>
      <vt:lpstr>Misoperations Reduction Strategy</vt:lpstr>
      <vt:lpstr>Dream Team Needed</vt:lpstr>
      <vt:lpstr>Advisory Group Created</vt:lpstr>
      <vt:lpstr>Ground Rules</vt:lpstr>
      <vt:lpstr>Inward Focus</vt:lpstr>
      <vt:lpstr>Handout</vt:lpstr>
      <vt:lpstr>Issue Summaries and Action Plans</vt:lpstr>
      <vt:lpstr>Improvement Through Best Practices</vt:lpstr>
      <vt:lpstr>Short-Circuit Model Quality</vt:lpstr>
      <vt:lpstr>Root-Cause Analysis</vt:lpstr>
      <vt:lpstr>Testing Setting Application</vt:lpstr>
      <vt:lpstr>Knowledge Transfer</vt:lpstr>
      <vt:lpstr>Human Performance During Commissioning</vt:lpstr>
      <vt:lpstr>Limited Information for Investigations</vt:lpstr>
      <vt:lpstr>Application of Settings in the Field</vt:lpstr>
      <vt:lpstr>Ground Overcurrent Protection</vt:lpstr>
      <vt:lpstr>Improvement Through Best Practices</vt:lpstr>
      <vt:lpstr>August 30, 2017 Reduction Strategy Discussion</vt:lpstr>
      <vt:lpstr>Reduction Strategy Comment Period</vt:lpstr>
    </vt:vector>
  </TitlesOfParts>
  <Company>WECC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Aug Presentation - Misoperations Reduction Strategy</dc:title>
  <dc:creator>Hanson, James</dc:creator>
  <cp:keywords>Workshops</cp:keywords>
  <cp:lastModifiedBy>Peacock, Maggie</cp:lastModifiedBy>
  <cp:revision>18</cp:revision>
  <dcterms:created xsi:type="dcterms:W3CDTF">2017-08-21T15:03:39Z</dcterms:created>
  <dcterms:modified xsi:type="dcterms:W3CDTF">2017-08-29T15:32:45Z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0x010100E45EF0F8AAA65E428351BA36F1B645BE1200CA280BBE04EF434C8DECBE67FD58A074</vt:lpwstr>
  </property>
  <property fmtid="{D5CDD505-2E9C-101B-9397-08002B2CF9AE}" pid="3" name="_dlc_DocIdItemGuid">
    <vt:lpwstr>f5619a58-2b5e-4d21-9f5b-757bd08cd05e</vt:lpwstr>
  </property>
  <property fmtid="{D5CDD505-2E9C-101B-9397-08002B2CF9AE}" pid="4" name="TaxKeyword">
    <vt:lpwstr>1714;#Workshops|ac0e11db-49ed-438d-9080-f92014019eb8</vt:lpwstr>
  </property>
</Properties>
</file>